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8"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99D838-7DAB-4810-8A8E-2D9ECCF8E040}" v="13" dt="2022-09-12T03:24:49.5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Elizabeth Lilli" userId="b20b6221-23ea-4d0a-a32e-f8b90881ddff" providerId="ADAL" clId="{F199D838-7DAB-4810-8A8E-2D9ECCF8E040}"/>
    <pc:docChg chg="undo custSel addSld modSld">
      <pc:chgData name="Erin Elizabeth Lilli" userId="b20b6221-23ea-4d0a-a32e-f8b90881ddff" providerId="ADAL" clId="{F199D838-7DAB-4810-8A8E-2D9ECCF8E040}" dt="2022-09-12T03:27:45.137" v="2136" actId="20577"/>
      <pc:docMkLst>
        <pc:docMk/>
      </pc:docMkLst>
      <pc:sldChg chg="addSp modSp mod">
        <pc:chgData name="Erin Elizabeth Lilli" userId="b20b6221-23ea-4d0a-a32e-f8b90881ddff" providerId="ADAL" clId="{F199D838-7DAB-4810-8A8E-2D9ECCF8E040}" dt="2022-09-12T03:03:04.354" v="90" actId="1076"/>
        <pc:sldMkLst>
          <pc:docMk/>
          <pc:sldMk cId="1757328594" sldId="258"/>
        </pc:sldMkLst>
        <pc:spChg chg="add mod">
          <ac:chgData name="Erin Elizabeth Lilli" userId="b20b6221-23ea-4d0a-a32e-f8b90881ddff" providerId="ADAL" clId="{F199D838-7DAB-4810-8A8E-2D9ECCF8E040}" dt="2022-09-12T03:03:04.354" v="90" actId="1076"/>
          <ac:spMkLst>
            <pc:docMk/>
            <pc:sldMk cId="1757328594" sldId="258"/>
            <ac:spMk id="2" creationId="{E3C0F68F-B4FB-57AE-99EB-E00AE11DC96B}"/>
          </ac:spMkLst>
        </pc:spChg>
      </pc:sldChg>
      <pc:sldChg chg="addSp modSp">
        <pc:chgData name="Erin Elizabeth Lilli" userId="b20b6221-23ea-4d0a-a32e-f8b90881ddff" providerId="ADAL" clId="{F199D838-7DAB-4810-8A8E-2D9ECCF8E040}" dt="2022-09-12T03:03:10.033" v="91"/>
        <pc:sldMkLst>
          <pc:docMk/>
          <pc:sldMk cId="3133621663" sldId="260"/>
        </pc:sldMkLst>
        <pc:spChg chg="add mod">
          <ac:chgData name="Erin Elizabeth Lilli" userId="b20b6221-23ea-4d0a-a32e-f8b90881ddff" providerId="ADAL" clId="{F199D838-7DAB-4810-8A8E-2D9ECCF8E040}" dt="2022-09-12T03:03:10.033" v="91"/>
          <ac:spMkLst>
            <pc:docMk/>
            <pc:sldMk cId="3133621663" sldId="260"/>
            <ac:spMk id="2" creationId="{F164AFD5-7523-05EE-CB15-6EEBE8D696C0}"/>
          </ac:spMkLst>
        </pc:spChg>
      </pc:sldChg>
      <pc:sldChg chg="addSp modSp">
        <pc:chgData name="Erin Elizabeth Lilli" userId="b20b6221-23ea-4d0a-a32e-f8b90881ddff" providerId="ADAL" clId="{F199D838-7DAB-4810-8A8E-2D9ECCF8E040}" dt="2022-09-12T03:03:12.080" v="92"/>
        <pc:sldMkLst>
          <pc:docMk/>
          <pc:sldMk cId="3160409922" sldId="261"/>
        </pc:sldMkLst>
        <pc:spChg chg="add mod">
          <ac:chgData name="Erin Elizabeth Lilli" userId="b20b6221-23ea-4d0a-a32e-f8b90881ddff" providerId="ADAL" clId="{F199D838-7DAB-4810-8A8E-2D9ECCF8E040}" dt="2022-09-12T03:03:12.080" v="92"/>
          <ac:spMkLst>
            <pc:docMk/>
            <pc:sldMk cId="3160409922" sldId="261"/>
            <ac:spMk id="4" creationId="{43CDCBAE-D251-8117-E6A4-D4970A062A29}"/>
          </ac:spMkLst>
        </pc:spChg>
      </pc:sldChg>
      <pc:sldChg chg="addSp modSp">
        <pc:chgData name="Erin Elizabeth Lilli" userId="b20b6221-23ea-4d0a-a32e-f8b90881ddff" providerId="ADAL" clId="{F199D838-7DAB-4810-8A8E-2D9ECCF8E040}" dt="2022-09-12T03:03:14.379" v="93"/>
        <pc:sldMkLst>
          <pc:docMk/>
          <pc:sldMk cId="3630321719" sldId="262"/>
        </pc:sldMkLst>
        <pc:spChg chg="add mod">
          <ac:chgData name="Erin Elizabeth Lilli" userId="b20b6221-23ea-4d0a-a32e-f8b90881ddff" providerId="ADAL" clId="{F199D838-7DAB-4810-8A8E-2D9ECCF8E040}" dt="2022-09-12T03:03:14.379" v="93"/>
          <ac:spMkLst>
            <pc:docMk/>
            <pc:sldMk cId="3630321719" sldId="262"/>
            <ac:spMk id="2" creationId="{26D85E57-A9E4-2D1D-4EF5-E35ACA2A2269}"/>
          </ac:spMkLst>
        </pc:spChg>
      </pc:sldChg>
      <pc:sldChg chg="addSp delSp modSp add mod">
        <pc:chgData name="Erin Elizabeth Lilli" userId="b20b6221-23ea-4d0a-a32e-f8b90881ddff" providerId="ADAL" clId="{F199D838-7DAB-4810-8A8E-2D9ECCF8E040}" dt="2022-09-12T03:18:25.905" v="1408" actId="20577"/>
        <pc:sldMkLst>
          <pc:docMk/>
          <pc:sldMk cId="63329521" sldId="263"/>
        </pc:sldMkLst>
        <pc:spChg chg="mod">
          <ac:chgData name="Erin Elizabeth Lilli" userId="b20b6221-23ea-4d0a-a32e-f8b90881ddff" providerId="ADAL" clId="{F199D838-7DAB-4810-8A8E-2D9ECCF8E040}" dt="2022-09-12T03:03:49.932" v="175" actId="20577"/>
          <ac:spMkLst>
            <pc:docMk/>
            <pc:sldMk cId="63329521" sldId="263"/>
            <ac:spMk id="2" creationId="{26D85E57-A9E4-2D1D-4EF5-E35ACA2A2269}"/>
          </ac:spMkLst>
        </pc:spChg>
        <pc:spChg chg="del mod">
          <ac:chgData name="Erin Elizabeth Lilli" userId="b20b6221-23ea-4d0a-a32e-f8b90881ddff" providerId="ADAL" clId="{F199D838-7DAB-4810-8A8E-2D9ECCF8E040}" dt="2022-09-12T03:06:47.666" v="314" actId="478"/>
          <ac:spMkLst>
            <pc:docMk/>
            <pc:sldMk cId="63329521" sldId="263"/>
            <ac:spMk id="3" creationId="{A634E9EA-DDF0-D6F5-42AD-5DDDC1113C6A}"/>
          </ac:spMkLst>
        </pc:spChg>
        <pc:spChg chg="del">
          <ac:chgData name="Erin Elizabeth Lilli" userId="b20b6221-23ea-4d0a-a32e-f8b90881ddff" providerId="ADAL" clId="{F199D838-7DAB-4810-8A8E-2D9ECCF8E040}" dt="2022-09-12T03:06:49.359" v="315" actId="478"/>
          <ac:spMkLst>
            <pc:docMk/>
            <pc:sldMk cId="63329521" sldId="263"/>
            <ac:spMk id="4" creationId="{F32BA313-47CE-62F2-498A-DFF3C4C817CC}"/>
          </ac:spMkLst>
        </pc:spChg>
        <pc:spChg chg="add mod">
          <ac:chgData name="Erin Elizabeth Lilli" userId="b20b6221-23ea-4d0a-a32e-f8b90881ddff" providerId="ADAL" clId="{F199D838-7DAB-4810-8A8E-2D9ECCF8E040}" dt="2022-09-12T03:18:25.905" v="1408" actId="20577"/>
          <ac:spMkLst>
            <pc:docMk/>
            <pc:sldMk cId="63329521" sldId="263"/>
            <ac:spMk id="5" creationId="{15BED7A1-D3A4-0CA9-E780-B91FB90164AD}"/>
          </ac:spMkLst>
        </pc:spChg>
        <pc:spChg chg="mod">
          <ac:chgData name="Erin Elizabeth Lilli" userId="b20b6221-23ea-4d0a-a32e-f8b90881ddff" providerId="ADAL" clId="{F199D838-7DAB-4810-8A8E-2D9ECCF8E040}" dt="2022-09-12T03:07:34.533" v="321" actId="207"/>
          <ac:spMkLst>
            <pc:docMk/>
            <pc:sldMk cId="63329521" sldId="263"/>
            <ac:spMk id="7" creationId="{4443490D-3E06-0677-A571-68F8B8B4214F}"/>
          </ac:spMkLst>
        </pc:spChg>
      </pc:sldChg>
      <pc:sldChg chg="addSp modSp add mod">
        <pc:chgData name="Erin Elizabeth Lilli" userId="b20b6221-23ea-4d0a-a32e-f8b90881ddff" providerId="ADAL" clId="{F199D838-7DAB-4810-8A8E-2D9ECCF8E040}" dt="2022-09-12T03:24:46.926" v="1886" actId="113"/>
        <pc:sldMkLst>
          <pc:docMk/>
          <pc:sldMk cId="1137938598" sldId="264"/>
        </pc:sldMkLst>
        <pc:spChg chg="add mod">
          <ac:chgData name="Erin Elizabeth Lilli" userId="b20b6221-23ea-4d0a-a32e-f8b90881ddff" providerId="ADAL" clId="{F199D838-7DAB-4810-8A8E-2D9ECCF8E040}" dt="2022-09-12T03:18:06.161" v="1400" actId="20577"/>
          <ac:spMkLst>
            <pc:docMk/>
            <pc:sldMk cId="1137938598" sldId="264"/>
            <ac:spMk id="4" creationId="{599D3432-F376-2213-13C3-FB8F4F3CD2F6}"/>
          </ac:spMkLst>
        </pc:spChg>
        <pc:spChg chg="mod">
          <ac:chgData name="Erin Elizabeth Lilli" userId="b20b6221-23ea-4d0a-a32e-f8b90881ddff" providerId="ADAL" clId="{F199D838-7DAB-4810-8A8E-2D9ECCF8E040}" dt="2022-09-12T03:20:08.309" v="1429" actId="115"/>
          <ac:spMkLst>
            <pc:docMk/>
            <pc:sldMk cId="1137938598" sldId="264"/>
            <ac:spMk id="5" creationId="{15BED7A1-D3A4-0CA9-E780-B91FB90164AD}"/>
          </ac:spMkLst>
        </pc:spChg>
        <pc:spChg chg="add mod">
          <ac:chgData name="Erin Elizabeth Lilli" userId="b20b6221-23ea-4d0a-a32e-f8b90881ddff" providerId="ADAL" clId="{F199D838-7DAB-4810-8A8E-2D9ECCF8E040}" dt="2022-09-12T03:20:46.156" v="1516" actId="20577"/>
          <ac:spMkLst>
            <pc:docMk/>
            <pc:sldMk cId="1137938598" sldId="264"/>
            <ac:spMk id="10" creationId="{D2B40F02-DEF9-2F91-9B66-0708B1E3FEB2}"/>
          </ac:spMkLst>
        </pc:spChg>
        <pc:spChg chg="add mod">
          <ac:chgData name="Erin Elizabeth Lilli" userId="b20b6221-23ea-4d0a-a32e-f8b90881ddff" providerId="ADAL" clId="{F199D838-7DAB-4810-8A8E-2D9ECCF8E040}" dt="2022-09-12T03:21:23.043" v="1599" actId="20577"/>
          <ac:spMkLst>
            <pc:docMk/>
            <pc:sldMk cId="1137938598" sldId="264"/>
            <ac:spMk id="12" creationId="{BF3EE6DF-E7EA-FE72-F2FC-8DA4175FE259}"/>
          </ac:spMkLst>
        </pc:spChg>
        <pc:spChg chg="add mod">
          <ac:chgData name="Erin Elizabeth Lilli" userId="b20b6221-23ea-4d0a-a32e-f8b90881ddff" providerId="ADAL" clId="{F199D838-7DAB-4810-8A8E-2D9ECCF8E040}" dt="2022-09-12T03:24:03.064" v="1836" actId="14100"/>
          <ac:spMkLst>
            <pc:docMk/>
            <pc:sldMk cId="1137938598" sldId="264"/>
            <ac:spMk id="15" creationId="{9E4254CE-CF83-DF17-3A12-1921D46EEC08}"/>
          </ac:spMkLst>
        </pc:spChg>
        <pc:spChg chg="add mod">
          <ac:chgData name="Erin Elizabeth Lilli" userId="b20b6221-23ea-4d0a-a32e-f8b90881ddff" providerId="ADAL" clId="{F199D838-7DAB-4810-8A8E-2D9ECCF8E040}" dt="2022-09-12T03:24:46.926" v="1886" actId="113"/>
          <ac:spMkLst>
            <pc:docMk/>
            <pc:sldMk cId="1137938598" sldId="264"/>
            <ac:spMk id="17" creationId="{BC617B60-DEE4-0CF2-4F4F-F7E2F6B386EC}"/>
          </ac:spMkLst>
        </pc:spChg>
        <pc:cxnChg chg="add mod">
          <ac:chgData name="Erin Elizabeth Lilli" userId="b20b6221-23ea-4d0a-a32e-f8b90881ddff" providerId="ADAL" clId="{F199D838-7DAB-4810-8A8E-2D9ECCF8E040}" dt="2022-09-12T03:20:00.571" v="1427" actId="1582"/>
          <ac:cxnSpMkLst>
            <pc:docMk/>
            <pc:sldMk cId="1137938598" sldId="264"/>
            <ac:cxnSpMk id="8" creationId="{9101E768-8C09-83B9-B6DF-9937904D07D6}"/>
          </ac:cxnSpMkLst>
        </pc:cxnChg>
        <pc:cxnChg chg="add mod">
          <ac:chgData name="Erin Elizabeth Lilli" userId="b20b6221-23ea-4d0a-a32e-f8b90881ddff" providerId="ADAL" clId="{F199D838-7DAB-4810-8A8E-2D9ECCF8E040}" dt="2022-09-12T03:20:53.661" v="1518" actId="1076"/>
          <ac:cxnSpMkLst>
            <pc:docMk/>
            <pc:sldMk cId="1137938598" sldId="264"/>
            <ac:cxnSpMk id="11" creationId="{AE66C7CE-30E2-89B3-32C7-8272FCE8FDD8}"/>
          </ac:cxnSpMkLst>
        </pc:cxnChg>
        <pc:cxnChg chg="add mod">
          <ac:chgData name="Erin Elizabeth Lilli" userId="b20b6221-23ea-4d0a-a32e-f8b90881ddff" providerId="ADAL" clId="{F199D838-7DAB-4810-8A8E-2D9ECCF8E040}" dt="2022-09-12T03:21:31.816" v="1602" actId="14100"/>
          <ac:cxnSpMkLst>
            <pc:docMk/>
            <pc:sldMk cId="1137938598" sldId="264"/>
            <ac:cxnSpMk id="13" creationId="{4E2A0D17-B4EC-F3FA-38FC-C2914497F937}"/>
          </ac:cxnSpMkLst>
        </pc:cxnChg>
      </pc:sldChg>
      <pc:sldChg chg="addSp delSp modSp add mod">
        <pc:chgData name="Erin Elizabeth Lilli" userId="b20b6221-23ea-4d0a-a32e-f8b90881ddff" providerId="ADAL" clId="{F199D838-7DAB-4810-8A8E-2D9ECCF8E040}" dt="2022-09-12T03:27:45.137" v="2136" actId="20577"/>
        <pc:sldMkLst>
          <pc:docMk/>
          <pc:sldMk cId="118885280" sldId="265"/>
        </pc:sldMkLst>
        <pc:spChg chg="add del mod">
          <ac:chgData name="Erin Elizabeth Lilli" userId="b20b6221-23ea-4d0a-a32e-f8b90881ddff" providerId="ADAL" clId="{F199D838-7DAB-4810-8A8E-2D9ECCF8E040}" dt="2022-09-12T03:24:59.520" v="1891" actId="20577"/>
          <ac:spMkLst>
            <pc:docMk/>
            <pc:sldMk cId="118885280" sldId="265"/>
            <ac:spMk id="4" creationId="{599D3432-F376-2213-13C3-FB8F4F3CD2F6}"/>
          </ac:spMkLst>
        </pc:spChg>
        <pc:spChg chg="mod">
          <ac:chgData name="Erin Elizabeth Lilli" userId="b20b6221-23ea-4d0a-a32e-f8b90881ddff" providerId="ADAL" clId="{F199D838-7DAB-4810-8A8E-2D9ECCF8E040}" dt="2022-09-12T03:27:45.137" v="2136" actId="20577"/>
          <ac:spMkLst>
            <pc:docMk/>
            <pc:sldMk cId="118885280" sldId="265"/>
            <ac:spMk id="5" creationId="{15BED7A1-D3A4-0CA9-E780-B91FB90164AD}"/>
          </ac:spMkLst>
        </pc:spChg>
        <pc:spChg chg="del">
          <ac:chgData name="Erin Elizabeth Lilli" userId="b20b6221-23ea-4d0a-a32e-f8b90881ddff" providerId="ADAL" clId="{F199D838-7DAB-4810-8A8E-2D9ECCF8E040}" dt="2022-09-12T03:25:07.386" v="1894" actId="478"/>
          <ac:spMkLst>
            <pc:docMk/>
            <pc:sldMk cId="118885280" sldId="265"/>
            <ac:spMk id="10" creationId="{D2B40F02-DEF9-2F91-9B66-0708B1E3FEB2}"/>
          </ac:spMkLst>
        </pc:spChg>
        <pc:spChg chg="del">
          <ac:chgData name="Erin Elizabeth Lilli" userId="b20b6221-23ea-4d0a-a32e-f8b90881ddff" providerId="ADAL" clId="{F199D838-7DAB-4810-8A8E-2D9ECCF8E040}" dt="2022-09-12T03:25:10.108" v="1895" actId="478"/>
          <ac:spMkLst>
            <pc:docMk/>
            <pc:sldMk cId="118885280" sldId="265"/>
            <ac:spMk id="12" creationId="{BF3EE6DF-E7EA-FE72-F2FC-8DA4175FE259}"/>
          </ac:spMkLst>
        </pc:spChg>
        <pc:spChg chg="del">
          <ac:chgData name="Erin Elizabeth Lilli" userId="b20b6221-23ea-4d0a-a32e-f8b90881ddff" providerId="ADAL" clId="{F199D838-7DAB-4810-8A8E-2D9ECCF8E040}" dt="2022-09-12T03:25:12.771" v="1896" actId="478"/>
          <ac:spMkLst>
            <pc:docMk/>
            <pc:sldMk cId="118885280" sldId="265"/>
            <ac:spMk id="15" creationId="{9E4254CE-CF83-DF17-3A12-1921D46EEC08}"/>
          </ac:spMkLst>
        </pc:spChg>
        <pc:cxnChg chg="del">
          <ac:chgData name="Erin Elizabeth Lilli" userId="b20b6221-23ea-4d0a-a32e-f8b90881ddff" providerId="ADAL" clId="{F199D838-7DAB-4810-8A8E-2D9ECCF8E040}" dt="2022-09-12T03:25:18.311" v="1899" actId="478"/>
          <ac:cxnSpMkLst>
            <pc:docMk/>
            <pc:sldMk cId="118885280" sldId="265"/>
            <ac:cxnSpMk id="8" creationId="{9101E768-8C09-83B9-B6DF-9937904D07D6}"/>
          </ac:cxnSpMkLst>
        </pc:cxnChg>
        <pc:cxnChg chg="del">
          <ac:chgData name="Erin Elizabeth Lilli" userId="b20b6221-23ea-4d0a-a32e-f8b90881ddff" providerId="ADAL" clId="{F199D838-7DAB-4810-8A8E-2D9ECCF8E040}" dt="2022-09-12T03:25:16.291" v="1898" actId="478"/>
          <ac:cxnSpMkLst>
            <pc:docMk/>
            <pc:sldMk cId="118885280" sldId="265"/>
            <ac:cxnSpMk id="11" creationId="{AE66C7CE-30E2-89B3-32C7-8272FCE8FDD8}"/>
          </ac:cxnSpMkLst>
        </pc:cxnChg>
        <pc:cxnChg chg="del">
          <ac:chgData name="Erin Elizabeth Lilli" userId="b20b6221-23ea-4d0a-a32e-f8b90881ddff" providerId="ADAL" clId="{F199D838-7DAB-4810-8A8E-2D9ECCF8E040}" dt="2022-09-12T03:25:14.318" v="1897" actId="478"/>
          <ac:cxnSpMkLst>
            <pc:docMk/>
            <pc:sldMk cId="118885280" sldId="265"/>
            <ac:cxnSpMk id="13" creationId="{4E2A0D17-B4EC-F3FA-38FC-C2914497F93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61323-00E9-EC4E-9362-B30E6601BC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1BCD5B-95D9-7084-CD0C-F96D427EB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C7E050-07C1-9A29-FAFC-0A0720E3996F}"/>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5" name="Footer Placeholder 4">
            <a:extLst>
              <a:ext uri="{FF2B5EF4-FFF2-40B4-BE49-F238E27FC236}">
                <a16:creationId xmlns:a16="http://schemas.microsoft.com/office/drawing/2014/main" id="{5CA5BC3E-2CD2-2802-413F-7D80FAAC1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B9B40-062D-ED93-E52D-BD3BCB2E93EE}"/>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760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06662-C0FC-3A16-CFB3-DEE20A9945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5D487A-B36A-8913-815F-BFA990DC6F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D417D-0AC0-CD01-943D-26153C6ABCD3}"/>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5" name="Footer Placeholder 4">
            <a:extLst>
              <a:ext uri="{FF2B5EF4-FFF2-40B4-BE49-F238E27FC236}">
                <a16:creationId xmlns:a16="http://schemas.microsoft.com/office/drawing/2014/main" id="{75C2DA73-51EF-806B-CAB4-7364BDB239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BCAA6-6244-CACE-C019-FD87F8E659C5}"/>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225395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251E8A-1F72-CBE2-2F0F-4637CBC693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926D79-CC20-A65C-53B9-F129638716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5EF52B-2EAE-C240-24DC-CC6E23EC4FCF}"/>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5" name="Footer Placeholder 4">
            <a:extLst>
              <a:ext uri="{FF2B5EF4-FFF2-40B4-BE49-F238E27FC236}">
                <a16:creationId xmlns:a16="http://schemas.microsoft.com/office/drawing/2014/main" id="{E4E00373-4968-B0D4-3303-D53159A7C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BDDED-1592-E98B-4D31-91BDD70EA276}"/>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348289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FCDE7-BE7C-D5D5-9482-0645C84D3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389814-340F-D6DC-9717-B6B998229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2545F-5956-70DF-0394-AFB72164216C}"/>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5" name="Footer Placeholder 4">
            <a:extLst>
              <a:ext uri="{FF2B5EF4-FFF2-40B4-BE49-F238E27FC236}">
                <a16:creationId xmlns:a16="http://schemas.microsoft.com/office/drawing/2014/main" id="{8EABBCE7-FB11-C884-B9FF-82278D920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E5DB7-9C9D-7478-B442-761572BB36BC}"/>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39778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37B6-DE30-5D5D-1CB7-39DCE0ACC3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73F297-FAEB-4CB0-D4F2-92EA8B1003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AA6C1A-B40C-1302-E134-74DC79F8D8E4}"/>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5" name="Footer Placeholder 4">
            <a:extLst>
              <a:ext uri="{FF2B5EF4-FFF2-40B4-BE49-F238E27FC236}">
                <a16:creationId xmlns:a16="http://schemas.microsoft.com/office/drawing/2014/main" id="{98B7C0A9-E667-D5CE-A733-18AE0E8E9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5FAE4-B4ED-A60C-B04A-0CB981D5B28C}"/>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396460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27364-239B-30AB-551F-0EEF04410A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C6C1EB-C458-575D-79F7-5B57984969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3D1FCC-704B-D2D6-9A01-C3598781BA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144865-44BF-0A5A-5124-61DBF6A05FBD}"/>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6" name="Footer Placeholder 5">
            <a:extLst>
              <a:ext uri="{FF2B5EF4-FFF2-40B4-BE49-F238E27FC236}">
                <a16:creationId xmlns:a16="http://schemas.microsoft.com/office/drawing/2014/main" id="{899C77E8-F9CB-2931-C97E-D91C5078B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610EB1-6015-D152-96E4-86750E270D46}"/>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235984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C082-FBC6-04E1-DD7E-400ED98757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17FD7-5182-9231-37EB-5296D91F3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2D77F3-B659-DE73-146D-FD6D5741F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AFAF61-C261-F06A-58AF-294994311D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A5D2BB-04F8-11B7-9C52-1C7555C196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1F010E-466B-1AEB-9CE0-428A1C823A0E}"/>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8" name="Footer Placeholder 7">
            <a:extLst>
              <a:ext uri="{FF2B5EF4-FFF2-40B4-BE49-F238E27FC236}">
                <a16:creationId xmlns:a16="http://schemas.microsoft.com/office/drawing/2014/main" id="{0AABEBD9-13D3-29A3-430E-847872F659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47B860-1520-B5B5-E745-1E1B64FB89EF}"/>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384944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23E2-6A6C-FB22-363C-BF80E26F6B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75C3DC-DD49-5067-A88B-4CEF21D3F267}"/>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4" name="Footer Placeholder 3">
            <a:extLst>
              <a:ext uri="{FF2B5EF4-FFF2-40B4-BE49-F238E27FC236}">
                <a16:creationId xmlns:a16="http://schemas.microsoft.com/office/drawing/2014/main" id="{5C0F9666-4FD9-5970-156A-65775A07A2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28A017-E6C4-8346-4174-1743CEDC028D}"/>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265543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2049B0-8481-13AC-E76E-4D5FA33E2C7F}"/>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3" name="Footer Placeholder 2">
            <a:extLst>
              <a:ext uri="{FF2B5EF4-FFF2-40B4-BE49-F238E27FC236}">
                <a16:creationId xmlns:a16="http://schemas.microsoft.com/office/drawing/2014/main" id="{E3F1A39B-CF3A-BC57-7270-6F9D78CA8A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19D68A-F081-F4CB-983A-A232DD9AD7C7}"/>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180701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7602-22CF-3779-2624-B1B56EC39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7CB220-92EC-3B57-57E4-EDD2B8FBFC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8D1D09-A21C-96D9-1E5B-C29AEF2E2D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3224AD-B20B-579B-BA3B-C35524A692DD}"/>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6" name="Footer Placeholder 5">
            <a:extLst>
              <a:ext uri="{FF2B5EF4-FFF2-40B4-BE49-F238E27FC236}">
                <a16:creationId xmlns:a16="http://schemas.microsoft.com/office/drawing/2014/main" id="{E3FEB36A-7395-653B-CBCE-1E1A22E52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88CCB2-5108-C919-3DB1-5790669D7758}"/>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116426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67D1-4338-7D8B-90FC-C0A7BD0E6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CF4FD8-3A0A-7658-8719-04B476D133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B0F482-BB50-ED0C-2DDF-E23DBE20F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436BAF-8397-9472-95AC-57FAFEDDD50B}"/>
              </a:ext>
            </a:extLst>
          </p:cNvPr>
          <p:cNvSpPr>
            <a:spLocks noGrp="1"/>
          </p:cNvSpPr>
          <p:nvPr>
            <p:ph type="dt" sz="half" idx="10"/>
          </p:nvPr>
        </p:nvSpPr>
        <p:spPr/>
        <p:txBody>
          <a:bodyPr/>
          <a:lstStyle/>
          <a:p>
            <a:fld id="{4FB2A9AD-4BC6-4CAB-A6A1-3425D8762354}" type="datetimeFigureOut">
              <a:rPr lang="en-US" smtClean="0"/>
              <a:t>9/14/2022</a:t>
            </a:fld>
            <a:endParaRPr lang="en-US"/>
          </a:p>
        </p:txBody>
      </p:sp>
      <p:sp>
        <p:nvSpPr>
          <p:cNvPr id="6" name="Footer Placeholder 5">
            <a:extLst>
              <a:ext uri="{FF2B5EF4-FFF2-40B4-BE49-F238E27FC236}">
                <a16:creationId xmlns:a16="http://schemas.microsoft.com/office/drawing/2014/main" id="{5642A15E-FC61-83AB-354C-0B61C45A5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C7D9A6-0439-947C-E2B5-4D52D854C511}"/>
              </a:ext>
            </a:extLst>
          </p:cNvPr>
          <p:cNvSpPr>
            <a:spLocks noGrp="1"/>
          </p:cNvSpPr>
          <p:nvPr>
            <p:ph type="sldNum" sz="quarter" idx="12"/>
          </p:nvPr>
        </p:nvSpPr>
        <p:spPr/>
        <p:txBody>
          <a:bodyPr/>
          <a:lstStyle/>
          <a:p>
            <a:fld id="{AF6DC306-A8CA-411D-B9C8-0B551FD57AA1}" type="slidenum">
              <a:rPr lang="en-US" smtClean="0"/>
              <a:t>‹#›</a:t>
            </a:fld>
            <a:endParaRPr lang="en-US"/>
          </a:p>
        </p:txBody>
      </p:sp>
    </p:spTree>
    <p:extLst>
      <p:ext uri="{BB962C8B-B14F-4D97-AF65-F5344CB8AC3E}">
        <p14:creationId xmlns:p14="http://schemas.microsoft.com/office/powerpoint/2010/main" val="257726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E4EB9-BA80-5812-65F8-6E86E6B89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24FA98-EBDD-4C95-7EC0-1A523679A1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A4BB51-6F22-5EFB-A555-E97DDDE0E7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2A9AD-4BC6-4CAB-A6A1-3425D8762354}" type="datetimeFigureOut">
              <a:rPr lang="en-US" smtClean="0"/>
              <a:t>9/14/2022</a:t>
            </a:fld>
            <a:endParaRPr lang="en-US"/>
          </a:p>
        </p:txBody>
      </p:sp>
      <p:sp>
        <p:nvSpPr>
          <p:cNvPr id="5" name="Footer Placeholder 4">
            <a:extLst>
              <a:ext uri="{FF2B5EF4-FFF2-40B4-BE49-F238E27FC236}">
                <a16:creationId xmlns:a16="http://schemas.microsoft.com/office/drawing/2014/main" id="{AD7BEB55-BF36-8F8D-9A81-4E502EE307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D17DAC-11FE-B253-A92F-ADEDB51EE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DC306-A8CA-411D-B9C8-0B551FD57AA1}" type="slidenum">
              <a:rPr lang="en-US" smtClean="0"/>
              <a:t>‹#›</a:t>
            </a:fld>
            <a:endParaRPr lang="en-US"/>
          </a:p>
        </p:txBody>
      </p:sp>
    </p:spTree>
    <p:extLst>
      <p:ext uri="{BB962C8B-B14F-4D97-AF65-F5344CB8AC3E}">
        <p14:creationId xmlns:p14="http://schemas.microsoft.com/office/powerpoint/2010/main" val="3320867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scc.libguides.com/c.php?g=18253&amp;p=102734" TargetMode="External"/><Relationship Id="rId2" Type="http://schemas.openxmlformats.org/officeDocument/2006/relationships/hyperlink" Target="https://www.scribbr.com/research-process/research-question-examples/" TargetMode="External"/><Relationship Id="rId1" Type="http://schemas.openxmlformats.org/officeDocument/2006/relationships/slideLayout" Target="../slideLayouts/slideLayout2.xml"/><Relationship Id="rId5" Type="http://schemas.openxmlformats.org/officeDocument/2006/relationships/hyperlink" Target="https://penniur.upenn.edu/publications/new-ideas-in-urban-research-research-questions-and-findings" TargetMode="External"/><Relationship Id="rId4" Type="http://schemas.openxmlformats.org/officeDocument/2006/relationships/hyperlink" Target="https://urbandesignlab.in/best-topics-for-research-in-urban-design-and-plan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F2CD-2C72-F40F-DCFA-8571CE59BA37}"/>
              </a:ext>
            </a:extLst>
          </p:cNvPr>
          <p:cNvSpPr>
            <a:spLocks noGrp="1"/>
          </p:cNvSpPr>
          <p:nvPr>
            <p:ph type="title"/>
          </p:nvPr>
        </p:nvSpPr>
        <p:spPr/>
        <p:txBody>
          <a:bodyPr>
            <a:normAutofit/>
          </a:bodyPr>
          <a:lstStyle/>
          <a:p>
            <a:r>
              <a:rPr lang="en-US" sz="4800" b="1" dirty="0">
                <a:solidFill>
                  <a:srgbClr val="00B050"/>
                </a:solidFill>
                <a:latin typeface="+mn-lt"/>
              </a:rPr>
              <a:t>How to ask a good research question(?)</a:t>
            </a:r>
          </a:p>
        </p:txBody>
      </p:sp>
      <p:sp>
        <p:nvSpPr>
          <p:cNvPr id="3" name="Content Placeholder 2">
            <a:extLst>
              <a:ext uri="{FF2B5EF4-FFF2-40B4-BE49-F238E27FC236}">
                <a16:creationId xmlns:a16="http://schemas.microsoft.com/office/drawing/2014/main" id="{CE040C44-3147-486B-CB30-0C95CB942A8A}"/>
              </a:ext>
            </a:extLst>
          </p:cNvPr>
          <p:cNvSpPr>
            <a:spLocks noGrp="1"/>
          </p:cNvSpPr>
          <p:nvPr>
            <p:ph idx="1"/>
          </p:nvPr>
        </p:nvSpPr>
        <p:spPr/>
        <p:txBody>
          <a:bodyPr/>
          <a:lstStyle/>
          <a:p>
            <a:r>
              <a:rPr lang="en-US" dirty="0">
                <a:hlinkClick r:id="rId2"/>
              </a:rPr>
              <a:t>https://www.scribbr.com/research-process/research-question-examples/</a:t>
            </a:r>
            <a:endParaRPr lang="en-US" dirty="0"/>
          </a:p>
          <a:p>
            <a:r>
              <a:rPr lang="en-US" dirty="0">
                <a:hlinkClick r:id="rId3"/>
              </a:rPr>
              <a:t>https://sscc.libguides.com/c.php?g=18253&amp;p=102734</a:t>
            </a:r>
            <a:endParaRPr lang="en-US" dirty="0"/>
          </a:p>
          <a:p>
            <a:r>
              <a:rPr lang="en-US" dirty="0"/>
              <a:t>Urban Topics of Study: </a:t>
            </a:r>
            <a:r>
              <a:rPr lang="en-US" dirty="0">
                <a:hlinkClick r:id="rId4"/>
              </a:rPr>
              <a:t>https://urbandesignlab.in/best-topics-for-research-in-urban-design-and-planning/</a:t>
            </a:r>
            <a:endParaRPr lang="en-US" dirty="0"/>
          </a:p>
          <a:p>
            <a:r>
              <a:rPr lang="en-US" dirty="0"/>
              <a:t>Short descriptions </a:t>
            </a:r>
            <a:r>
              <a:rPr lang="en-US"/>
              <a:t>of research </a:t>
            </a:r>
            <a:r>
              <a:rPr lang="en-US" dirty="0"/>
              <a:t>projects: </a:t>
            </a:r>
            <a:r>
              <a:rPr lang="en-US" dirty="0">
                <a:hlinkClick r:id="rId5"/>
              </a:rPr>
              <a:t>https://penniur.upenn.edu/publications/new-ideas-in-urban-research-research-questions-and-findings</a:t>
            </a:r>
            <a:endParaRPr lang="en-US" dirty="0"/>
          </a:p>
          <a:p>
            <a:endParaRPr lang="en-US" dirty="0"/>
          </a:p>
        </p:txBody>
      </p:sp>
    </p:spTree>
    <p:extLst>
      <p:ext uri="{BB962C8B-B14F-4D97-AF65-F5344CB8AC3E}">
        <p14:creationId xmlns:p14="http://schemas.microsoft.com/office/powerpoint/2010/main" val="784176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634E9EA-DDF0-D6F5-42AD-5DDDC1113C6A}"/>
              </a:ext>
            </a:extLst>
          </p:cNvPr>
          <p:cNvSpPr txBox="1"/>
          <p:nvPr/>
        </p:nvSpPr>
        <p:spPr>
          <a:xfrm>
            <a:off x="643469" y="650240"/>
            <a:ext cx="4008384" cy="5526723"/>
          </a:xfrm>
          <a:prstGeom prst="rect">
            <a:avLst/>
          </a:prstGeom>
        </p:spPr>
        <p:txBody>
          <a:bodyPr vert="horz" lIns="91440" tIns="45720" rIns="91440" bIns="45720" rtlCol="0">
            <a:normAutofit/>
          </a:bodyPr>
          <a:lstStyle/>
          <a:p>
            <a:pPr marL="342900" marR="0" lvl="0" indent="-228600">
              <a:lnSpc>
                <a:spcPct val="90000"/>
              </a:lnSpc>
              <a:spcBef>
                <a:spcPts val="0"/>
              </a:spcBef>
              <a:spcAft>
                <a:spcPts val="525"/>
              </a:spcAft>
              <a:buFont typeface="Arial" panose="020B0604020202020204" pitchFamily="34" charset="0"/>
              <a:buChar char="•"/>
            </a:pPr>
            <a:r>
              <a:rPr lang="en-US" sz="1900" dirty="0">
                <a:effectLst/>
              </a:rPr>
              <a:t>In Crown Heights, what forms of (everyday) </a:t>
            </a:r>
            <a:r>
              <a:rPr lang="en-US" sz="1900" u="sng" dirty="0">
                <a:effectLst/>
              </a:rPr>
              <a:t>resistance</a:t>
            </a:r>
            <a:r>
              <a:rPr lang="en-US" sz="1900" dirty="0">
                <a:effectLst/>
              </a:rPr>
              <a:t> are employed by Black residents to resist neoliberal threats to </a:t>
            </a:r>
            <a:r>
              <a:rPr lang="en-US" sz="1900" u="sng" dirty="0">
                <a:effectLst/>
              </a:rPr>
              <a:t>ontological security and connections to home and place</a:t>
            </a:r>
            <a:r>
              <a:rPr lang="en-US" sz="1900" dirty="0">
                <a:effectLst/>
              </a:rPr>
              <a:t>? </a:t>
            </a:r>
          </a:p>
          <a:p>
            <a:pPr marL="342900" marR="0" lvl="0" indent="-228600">
              <a:lnSpc>
                <a:spcPct val="90000"/>
              </a:lnSpc>
              <a:spcBef>
                <a:spcPts val="0"/>
              </a:spcBef>
              <a:spcAft>
                <a:spcPts val="525"/>
              </a:spcAft>
              <a:buFont typeface="Arial" panose="020B0604020202020204" pitchFamily="34" charset="0"/>
              <a:buChar char="•"/>
            </a:pPr>
            <a:r>
              <a:rPr lang="en-US" sz="1900" dirty="0">
                <a:effectLst/>
              </a:rPr>
              <a:t>Are Crown Heights’ Black residents experiencing </a:t>
            </a:r>
            <a:r>
              <a:rPr lang="en-US" sz="1900" u="sng" dirty="0">
                <a:effectLst/>
              </a:rPr>
              <a:t>dispossession</a:t>
            </a:r>
            <a:r>
              <a:rPr lang="en-US" sz="1900" dirty="0">
                <a:effectLst/>
              </a:rPr>
              <a:t> from their homes for the </a:t>
            </a:r>
            <a:r>
              <a:rPr lang="en-US" sz="1900" u="sng" dirty="0">
                <a:effectLst/>
              </a:rPr>
              <a:t>benefit of real estate capital</a:t>
            </a:r>
            <a:r>
              <a:rPr lang="en-US" sz="1900" dirty="0">
                <a:effectLst/>
              </a:rPr>
              <a:t>?</a:t>
            </a:r>
          </a:p>
          <a:p>
            <a:pPr marL="742950" marR="0" lvl="1" indent="-228600">
              <a:lnSpc>
                <a:spcPct val="90000"/>
              </a:lnSpc>
              <a:spcBef>
                <a:spcPts val="0"/>
              </a:spcBef>
              <a:spcAft>
                <a:spcPts val="525"/>
              </a:spcAft>
              <a:buFont typeface="Arial" panose="020B0604020202020204" pitchFamily="34" charset="0"/>
              <a:buChar char="•"/>
            </a:pPr>
            <a:r>
              <a:rPr lang="en-US" sz="1900" dirty="0">
                <a:effectLst/>
              </a:rPr>
              <a:t>If so, can it be argued that gentrification in Crown Heights is a </a:t>
            </a:r>
            <a:r>
              <a:rPr lang="en-US" sz="1900" u="sng" dirty="0">
                <a:effectLst/>
              </a:rPr>
              <a:t>continuation of patterns</a:t>
            </a:r>
            <a:r>
              <a:rPr lang="en-US" sz="1900" dirty="0">
                <a:effectLst/>
              </a:rPr>
              <a:t> of accumulation by dispossession in the U.S. context of racial capitalism?</a:t>
            </a:r>
          </a:p>
        </p:txBody>
      </p:sp>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Table 3">
            <a:extLst>
              <a:ext uri="{FF2B5EF4-FFF2-40B4-BE49-F238E27FC236}">
                <a16:creationId xmlns:a16="http://schemas.microsoft.com/office/drawing/2014/main" id="{CE3D4E3C-892B-090D-DBD6-15B221469A57}"/>
              </a:ext>
            </a:extLst>
          </p:cNvPr>
          <p:cNvGraphicFramePr>
            <a:graphicFrameLocks noGrp="1"/>
          </p:cNvGraphicFramePr>
          <p:nvPr>
            <p:extLst>
              <p:ext uri="{D42A27DB-BD31-4B8C-83A1-F6EECF244321}">
                <p14:modId xmlns:p14="http://schemas.microsoft.com/office/powerpoint/2010/main" val="3607601150"/>
              </p:ext>
            </p:extLst>
          </p:nvPr>
        </p:nvGraphicFramePr>
        <p:xfrm>
          <a:off x="4826000" y="650240"/>
          <a:ext cx="6722533" cy="5413046"/>
        </p:xfrm>
        <a:graphic>
          <a:graphicData uri="http://schemas.openxmlformats.org/drawingml/2006/table">
            <a:tbl>
              <a:tblPr firstRow="1" firstCol="1" bandRow="1">
                <a:tableStyleId>{5C22544A-7EE6-4342-B048-85BDC9FD1C3A}</a:tableStyleId>
              </a:tblPr>
              <a:tblGrid>
                <a:gridCol w="2843315">
                  <a:extLst>
                    <a:ext uri="{9D8B030D-6E8A-4147-A177-3AD203B41FA5}">
                      <a16:colId xmlns:a16="http://schemas.microsoft.com/office/drawing/2014/main" val="3180064455"/>
                    </a:ext>
                  </a:extLst>
                </a:gridCol>
                <a:gridCol w="3879218">
                  <a:extLst>
                    <a:ext uri="{9D8B030D-6E8A-4147-A177-3AD203B41FA5}">
                      <a16:colId xmlns:a16="http://schemas.microsoft.com/office/drawing/2014/main" val="1991803728"/>
                    </a:ext>
                  </a:extLst>
                </a:gridCol>
              </a:tblGrid>
              <a:tr h="234809">
                <a:tc>
                  <a:txBody>
                    <a:bodyPr/>
                    <a:lstStyle/>
                    <a:p>
                      <a:pPr marL="0" marR="0">
                        <a:spcBef>
                          <a:spcPts val="0"/>
                        </a:spcBef>
                        <a:spcAft>
                          <a:spcPts val="0"/>
                        </a:spcAft>
                      </a:pPr>
                      <a:r>
                        <a:rPr lang="en-US" sz="1000" u="sng">
                          <a:effectLst/>
                        </a:rPr>
                        <a:t>Question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tc>
                  <a:txBody>
                    <a:bodyPr/>
                    <a:lstStyle/>
                    <a:p>
                      <a:pPr marL="0" marR="0">
                        <a:spcBef>
                          <a:spcPts val="0"/>
                        </a:spcBef>
                        <a:spcAft>
                          <a:spcPts val="0"/>
                        </a:spcAft>
                      </a:pPr>
                      <a:r>
                        <a:rPr lang="en-US" sz="1000" u="sng">
                          <a:effectLst/>
                        </a:rPr>
                        <a:t>Type of Data to be Collected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extLst>
                  <a:ext uri="{0D108BD9-81ED-4DB2-BD59-A6C34878D82A}">
                    <a16:rowId xmlns:a16="http://schemas.microsoft.com/office/drawing/2014/main" val="3890435129"/>
                  </a:ext>
                </a:extLst>
              </a:tr>
              <a:tr h="802893">
                <a:tc>
                  <a:txBody>
                    <a:bodyPr/>
                    <a:lstStyle/>
                    <a:p>
                      <a:pPr marL="0" marR="0">
                        <a:spcBef>
                          <a:spcPts val="0"/>
                        </a:spcBef>
                        <a:spcAft>
                          <a:spcPts val="0"/>
                        </a:spcAft>
                      </a:pPr>
                      <a:r>
                        <a:rPr lang="en-US" sz="1000" dirty="0">
                          <a:effectLst/>
                        </a:rPr>
                        <a:t>#1: forms of resistance…?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tc>
                  <a:txBody>
                    <a:bodyPr/>
                    <a:lstStyle/>
                    <a:p>
                      <a:pPr marL="0" marR="0">
                        <a:spcBef>
                          <a:spcPts val="0"/>
                        </a:spcBef>
                        <a:spcAft>
                          <a:spcPts val="0"/>
                        </a:spcAft>
                      </a:pPr>
                      <a:r>
                        <a:rPr lang="en-US" sz="1000">
                          <a:effectLst/>
                        </a:rPr>
                        <a:t>residents’ life experiences with housing; expressions of resistant actions at community meetings; descriptions of grassroots organization</a:t>
                      </a:r>
                      <a:endParaRPr lang="en-US" sz="800">
                        <a:effectLst/>
                      </a:endParaRPr>
                    </a:p>
                    <a:p>
                      <a:pPr marL="0" marR="0">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extLst>
                  <a:ext uri="{0D108BD9-81ED-4DB2-BD59-A6C34878D82A}">
                    <a16:rowId xmlns:a16="http://schemas.microsoft.com/office/drawing/2014/main" val="1000575739"/>
                  </a:ext>
                </a:extLst>
              </a:tr>
              <a:tr h="1777306">
                <a:tc>
                  <a:txBody>
                    <a:bodyPr/>
                    <a:lstStyle/>
                    <a:p>
                      <a:pPr marL="0" marR="0">
                        <a:spcBef>
                          <a:spcPts val="0"/>
                        </a:spcBef>
                        <a:spcAft>
                          <a:spcPts val="0"/>
                        </a:spcAft>
                      </a:pPr>
                      <a:r>
                        <a:rPr lang="en-US" sz="1000">
                          <a:effectLst/>
                        </a:rPr>
                        <a:t>#1: threats to ontological security/connections to home and place?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tc>
                  <a:txBody>
                    <a:bodyPr/>
                    <a:lstStyle/>
                    <a:p>
                      <a:pPr marL="0" marR="0">
                        <a:spcBef>
                          <a:spcPts val="0"/>
                        </a:spcBef>
                        <a:spcAft>
                          <a:spcPts val="0"/>
                        </a:spcAft>
                      </a:pPr>
                      <a:r>
                        <a:rPr lang="en-US" sz="1000">
                          <a:effectLst/>
                        </a:rPr>
                        <a:t>Residents’ narratives with themes about (in)ability or struggle to: 1) maintain a sense of constancy and stability in life through having secure housing, 2) keep a routine and have comfortable predictable daily patterns in your home or have ritual social gatherings in home, 3) feel in control of one’s life and over one’s privacy in their home and/or feel as their home is a refuge, and 4) construct a self-identity through one’s home and/or feel a sense of pride in their homes (Dupuis and Thorns, 1998)</a:t>
                      </a:r>
                      <a:endParaRPr lang="en-US" sz="800">
                        <a:effectLst/>
                      </a:endParaRPr>
                    </a:p>
                    <a:p>
                      <a:pPr marL="0" marR="0">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extLst>
                  <a:ext uri="{0D108BD9-81ED-4DB2-BD59-A6C34878D82A}">
                    <a16:rowId xmlns:a16="http://schemas.microsoft.com/office/drawing/2014/main" val="3601184245"/>
                  </a:ext>
                </a:extLst>
              </a:tr>
              <a:tr h="1370976">
                <a:tc>
                  <a:txBody>
                    <a:bodyPr/>
                    <a:lstStyle/>
                    <a:p>
                      <a:pPr marL="0" marR="0">
                        <a:spcBef>
                          <a:spcPts val="0"/>
                        </a:spcBef>
                        <a:spcAft>
                          <a:spcPts val="0"/>
                        </a:spcAft>
                      </a:pPr>
                      <a:r>
                        <a:rPr lang="en-US" sz="1000">
                          <a:effectLst/>
                        </a:rPr>
                        <a:t>#2: experiencing dispossession…?</a:t>
                      </a:r>
                      <a:endParaRPr lang="en-US" sz="800">
                        <a:effectLst/>
                      </a:endParaRPr>
                    </a:p>
                    <a:p>
                      <a:pPr marL="0" marR="0">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tc>
                  <a:txBody>
                    <a:bodyPr/>
                    <a:lstStyle/>
                    <a:p>
                      <a:pPr marL="0" marR="0">
                        <a:spcBef>
                          <a:spcPts val="0"/>
                        </a:spcBef>
                        <a:spcAft>
                          <a:spcPts val="0"/>
                        </a:spcAft>
                      </a:pPr>
                      <a:r>
                        <a:rPr lang="en-US" sz="1000">
                          <a:effectLst/>
                        </a:rPr>
                        <a:t>residents’ life experiences with housing (eg. affective feelings of loss or unwelcomeness, loss of home, loss of cultural/identity representations in space); records of privatization of public lands (ie. NYCHA land); documentation of disenfranchisement from land; number of lost rent stabilized units; number of home foreclosures</a:t>
                      </a:r>
                      <a:endParaRPr lang="en-US" sz="800">
                        <a:effectLst/>
                      </a:endParaRPr>
                    </a:p>
                    <a:p>
                      <a:pPr marL="0" marR="0">
                        <a:spcBef>
                          <a:spcPts val="0"/>
                        </a:spcBef>
                        <a:spcAft>
                          <a:spcPts val="0"/>
                        </a:spcAft>
                      </a:pPr>
                      <a:r>
                        <a:rPr lang="en-US" sz="1000" u="none" strike="noStrike">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extLst>
                  <a:ext uri="{0D108BD9-81ED-4DB2-BD59-A6C34878D82A}">
                    <a16:rowId xmlns:a16="http://schemas.microsoft.com/office/drawing/2014/main" val="2570244928"/>
                  </a:ext>
                </a:extLst>
              </a:tr>
              <a:tr h="802893">
                <a:tc>
                  <a:txBody>
                    <a:bodyPr/>
                    <a:lstStyle/>
                    <a:p>
                      <a:pPr marL="0" marR="0">
                        <a:spcBef>
                          <a:spcPts val="0"/>
                        </a:spcBef>
                        <a:spcAft>
                          <a:spcPts val="0"/>
                        </a:spcAft>
                      </a:pPr>
                      <a:r>
                        <a:rPr lang="en-US" sz="1000">
                          <a:effectLst/>
                        </a:rPr>
                        <a:t>#2: …benefit of real estate capital?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tc>
                  <a:txBody>
                    <a:bodyPr/>
                    <a:lstStyle/>
                    <a:p>
                      <a:pPr marL="0" marR="0">
                        <a:spcBef>
                          <a:spcPts val="0"/>
                        </a:spcBef>
                        <a:spcAft>
                          <a:spcPts val="0"/>
                        </a:spcAft>
                      </a:pPr>
                      <a:r>
                        <a:rPr lang="en-US" sz="1000">
                          <a:effectLst/>
                        </a:rPr>
                        <a:t>pro-developer real estate and housing policies; up-zoning initiatives; real estate incentives (eg. tax abatements); changes in/weakening of rent controls </a:t>
                      </a:r>
                      <a:endParaRPr lang="en-US" sz="800">
                        <a:effectLst/>
                      </a:endParaRPr>
                    </a:p>
                    <a:p>
                      <a:pPr marL="0" marR="0">
                        <a:spcBef>
                          <a:spcPts val="0"/>
                        </a:spcBef>
                        <a:spcAft>
                          <a:spcPts val="0"/>
                        </a:spcAft>
                      </a:pPr>
                      <a:r>
                        <a:rPr lang="en-US" sz="1000" u="none" strike="noStrike">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extLst>
                  <a:ext uri="{0D108BD9-81ED-4DB2-BD59-A6C34878D82A}">
                    <a16:rowId xmlns:a16="http://schemas.microsoft.com/office/drawing/2014/main" val="4262153151"/>
                  </a:ext>
                </a:extLst>
              </a:tr>
              <a:tr h="424169">
                <a:tc>
                  <a:txBody>
                    <a:bodyPr/>
                    <a:lstStyle/>
                    <a:p>
                      <a:pPr marL="0" marR="0">
                        <a:spcBef>
                          <a:spcPts val="0"/>
                        </a:spcBef>
                        <a:spcAft>
                          <a:spcPts val="0"/>
                        </a:spcAft>
                      </a:pPr>
                      <a:r>
                        <a:rPr lang="en-US" sz="1000">
                          <a:effectLst/>
                        </a:rPr>
                        <a:t>#2a: … continuation of patterns…?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tc>
                  <a:txBody>
                    <a:bodyPr/>
                    <a:lstStyle/>
                    <a:p>
                      <a:pPr marL="0" marR="0">
                        <a:spcBef>
                          <a:spcPts val="0"/>
                        </a:spcBef>
                        <a:spcAft>
                          <a:spcPts val="0"/>
                        </a:spcAft>
                      </a:pPr>
                      <a:r>
                        <a:rPr lang="en-US" sz="1000" dirty="0">
                          <a:effectLst/>
                        </a:rPr>
                        <a:t>historical moments of accumulation by dispossession of Blacks from land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6" marR="48896" marT="0" marB="0"/>
                </a:tc>
                <a:extLst>
                  <a:ext uri="{0D108BD9-81ED-4DB2-BD59-A6C34878D82A}">
                    <a16:rowId xmlns:a16="http://schemas.microsoft.com/office/drawing/2014/main" val="2696657217"/>
                  </a:ext>
                </a:extLst>
              </a:tr>
            </a:tbl>
          </a:graphicData>
        </a:graphic>
      </p:graphicFrame>
      <p:sp>
        <p:nvSpPr>
          <p:cNvPr id="2" name="TextBox 1">
            <a:extLst>
              <a:ext uri="{FF2B5EF4-FFF2-40B4-BE49-F238E27FC236}">
                <a16:creationId xmlns:a16="http://schemas.microsoft.com/office/drawing/2014/main" id="{E3C0F68F-B4FB-57AE-99EB-E00AE11DC96B}"/>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Example of evolution of Erin’s Research Question</a:t>
            </a:r>
          </a:p>
        </p:txBody>
      </p:sp>
    </p:spTree>
    <p:extLst>
      <p:ext uri="{BB962C8B-B14F-4D97-AF65-F5344CB8AC3E}">
        <p14:creationId xmlns:p14="http://schemas.microsoft.com/office/powerpoint/2010/main" val="175732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34E9EA-DDF0-D6F5-42AD-5DDDC1113C6A}"/>
              </a:ext>
            </a:extLst>
          </p:cNvPr>
          <p:cNvSpPr txBox="1"/>
          <p:nvPr/>
        </p:nvSpPr>
        <p:spPr>
          <a:xfrm>
            <a:off x="643468" y="650240"/>
            <a:ext cx="4639731" cy="5526723"/>
          </a:xfrm>
          <a:prstGeom prst="rect">
            <a:avLst/>
          </a:prstGeom>
        </p:spPr>
        <p:txBody>
          <a:bodyPr vert="horz" lIns="91440" tIns="45720" rIns="91440" bIns="45720" rtlCol="0">
            <a:normAutofit/>
          </a:bodyPr>
          <a:lstStyle/>
          <a:p>
            <a:pPr marL="342900" marR="0" lvl="0" indent="-228600">
              <a:lnSpc>
                <a:spcPct val="90000"/>
              </a:lnSpc>
              <a:spcBef>
                <a:spcPts val="0"/>
              </a:spcBef>
              <a:spcAft>
                <a:spcPts val="525"/>
              </a:spcAft>
              <a:buFont typeface="Arial" panose="020B0604020202020204" pitchFamily="34" charset="0"/>
              <a:buChar char="•"/>
            </a:pPr>
            <a:r>
              <a:rPr lang="en-US" sz="2000" dirty="0">
                <a:effectLst/>
              </a:rPr>
              <a:t>In Crown Heights, what forms of (everyday) </a:t>
            </a:r>
            <a:r>
              <a:rPr lang="en-US" sz="2000" u="sng" dirty="0">
                <a:effectLst/>
              </a:rPr>
              <a:t>resistance</a:t>
            </a:r>
            <a:r>
              <a:rPr lang="en-US" sz="2000" dirty="0">
                <a:effectLst/>
              </a:rPr>
              <a:t> are employed by Black residents to resist neoliberal threats of </a:t>
            </a:r>
            <a:r>
              <a:rPr lang="en-US" sz="2000" u="sng" dirty="0">
                <a:effectLst/>
                <a:highlight>
                  <a:srgbClr val="FFFF00"/>
                </a:highlight>
              </a:rPr>
              <a:t>displacement and housing instability</a:t>
            </a:r>
            <a:r>
              <a:rPr lang="en-US" sz="2000" dirty="0">
                <a:effectLst/>
              </a:rPr>
              <a:t>? </a:t>
            </a:r>
          </a:p>
          <a:p>
            <a:pPr marL="342900" marR="0" lvl="0" indent="-228600">
              <a:lnSpc>
                <a:spcPct val="90000"/>
              </a:lnSpc>
              <a:spcBef>
                <a:spcPts val="0"/>
              </a:spcBef>
              <a:spcAft>
                <a:spcPts val="525"/>
              </a:spcAft>
              <a:buFont typeface="Arial" panose="020B0604020202020204" pitchFamily="34" charset="0"/>
              <a:buChar char="•"/>
            </a:pPr>
            <a:r>
              <a:rPr lang="en-US" sz="2000" dirty="0">
                <a:effectLst/>
              </a:rPr>
              <a:t>Are Crown Heights’ Black residents experiencing </a:t>
            </a:r>
            <a:r>
              <a:rPr lang="en-US" sz="2000" u="sng" dirty="0">
                <a:effectLst/>
              </a:rPr>
              <a:t>dispossession</a:t>
            </a:r>
            <a:r>
              <a:rPr lang="en-US" sz="2000" dirty="0">
                <a:effectLst/>
              </a:rPr>
              <a:t> from their homes for </a:t>
            </a:r>
            <a:r>
              <a:rPr lang="en-US" sz="2000" u="sng" dirty="0">
                <a:effectLst/>
              </a:rPr>
              <a:t>the benefit of real estate capital</a:t>
            </a:r>
            <a:r>
              <a:rPr lang="en-US" sz="2000" dirty="0">
                <a:effectLst/>
              </a:rPr>
              <a:t>?</a:t>
            </a:r>
          </a:p>
          <a:p>
            <a:pPr marL="800100" lvl="1" indent="-228600">
              <a:lnSpc>
                <a:spcPct val="90000"/>
              </a:lnSpc>
              <a:spcAft>
                <a:spcPts val="525"/>
              </a:spcAft>
              <a:buFont typeface="Arial" panose="020B0604020202020204" pitchFamily="34" charset="0"/>
              <a:buChar char="•"/>
            </a:pPr>
            <a:r>
              <a:rPr lang="en-US" sz="2000" dirty="0">
                <a:effectLst/>
              </a:rPr>
              <a:t>If so, can it be argued that gentrification in Crown Heights is a </a:t>
            </a:r>
            <a:r>
              <a:rPr lang="en-US" sz="2000" u="sng" dirty="0">
                <a:effectLst/>
              </a:rPr>
              <a:t>continuation of patterns </a:t>
            </a:r>
            <a:r>
              <a:rPr lang="en-US" sz="2000" dirty="0">
                <a:effectLst/>
              </a:rPr>
              <a:t>of accumulation by dispossession in the U.S. context of racial capitalism?</a:t>
            </a:r>
          </a:p>
        </p:txBody>
      </p:sp>
      <p:sp>
        <p:nvSpPr>
          <p:cNvPr id="6" name="TextBox 5">
            <a:extLst>
              <a:ext uri="{FF2B5EF4-FFF2-40B4-BE49-F238E27FC236}">
                <a16:creationId xmlns:a16="http://schemas.microsoft.com/office/drawing/2014/main" id="{BDC6C338-0AA4-136D-F747-D20080EEE198}"/>
              </a:ext>
            </a:extLst>
          </p:cNvPr>
          <p:cNvSpPr txBox="1"/>
          <p:nvPr/>
        </p:nvSpPr>
        <p:spPr>
          <a:xfrm>
            <a:off x="6268720" y="650240"/>
            <a:ext cx="5188372" cy="4221669"/>
          </a:xfrm>
          <a:prstGeom prst="rect">
            <a:avLst/>
          </a:prstGeom>
          <a:noFill/>
        </p:spPr>
        <p:txBody>
          <a:bodyPr wrap="square">
            <a:spAutoFit/>
          </a:bodyPr>
          <a:lstStyle/>
          <a:p>
            <a:pPr marL="342900" marR="0" lvl="0" indent="-342900">
              <a:spcBef>
                <a:spcPts val="0"/>
              </a:spcBef>
              <a:spcAft>
                <a:spcPts val="525"/>
              </a:spcAft>
              <a:buFont typeface="Arial" panose="020B0604020202020204" pitchFamily="34" charset="0"/>
              <a:buChar char="•"/>
            </a:pPr>
            <a:r>
              <a:rPr lang="en-US" sz="2000" dirty="0">
                <a:solidFill>
                  <a:srgbClr val="2C2B2B"/>
                </a:solidFill>
                <a:effectLst/>
                <a:ea typeface="Times New Roman" panose="02020603050405020304" pitchFamily="18" charset="0"/>
                <a:cs typeface="Times New Roman" panose="02020603050405020304" pitchFamily="18" charset="0"/>
              </a:rPr>
              <a:t>In Crown Heights, what forms of (everyday) </a:t>
            </a:r>
            <a:r>
              <a:rPr lang="en-US" sz="2000" u="sng" dirty="0">
                <a:solidFill>
                  <a:srgbClr val="2C2B2B"/>
                </a:solidFill>
                <a:effectLst/>
                <a:ea typeface="Times New Roman" panose="02020603050405020304" pitchFamily="18" charset="0"/>
                <a:cs typeface="Times New Roman" panose="02020603050405020304" pitchFamily="18" charset="0"/>
              </a:rPr>
              <a:t>resistance</a:t>
            </a:r>
            <a:r>
              <a:rPr lang="en-US" sz="2000" dirty="0">
                <a:solidFill>
                  <a:srgbClr val="2C2B2B"/>
                </a:solidFill>
                <a:effectLst/>
                <a:ea typeface="Times New Roman" panose="02020603050405020304" pitchFamily="18" charset="0"/>
                <a:cs typeface="Times New Roman" panose="02020603050405020304" pitchFamily="18" charset="0"/>
              </a:rPr>
              <a:t> are employed by </a:t>
            </a:r>
            <a:r>
              <a:rPr lang="en-US" sz="2000" dirty="0">
                <a:solidFill>
                  <a:srgbClr val="2C2B2B"/>
                </a:solidFill>
                <a:effectLst/>
                <a:highlight>
                  <a:srgbClr val="FFFF00"/>
                </a:highlight>
                <a:ea typeface="Times New Roman" panose="02020603050405020304" pitchFamily="18" charset="0"/>
                <a:cs typeface="Times New Roman" panose="02020603050405020304" pitchFamily="18" charset="0"/>
              </a:rPr>
              <a:t>Caribbean</a:t>
            </a:r>
            <a:r>
              <a:rPr lang="en-US" sz="2000" dirty="0">
                <a:solidFill>
                  <a:srgbClr val="2C2B2B"/>
                </a:solidFill>
                <a:effectLst/>
                <a:ea typeface="Times New Roman" panose="02020603050405020304" pitchFamily="18" charset="0"/>
                <a:cs typeface="Times New Roman" panose="02020603050405020304" pitchFamily="18" charset="0"/>
              </a:rPr>
              <a:t> residents to confront threats of </a:t>
            </a:r>
            <a:r>
              <a:rPr lang="en-US" sz="2000" u="sng" dirty="0">
                <a:solidFill>
                  <a:srgbClr val="2C2B2B"/>
                </a:solidFill>
                <a:effectLst/>
                <a:ea typeface="Times New Roman" panose="02020603050405020304" pitchFamily="18" charset="0"/>
                <a:cs typeface="Times New Roman" panose="02020603050405020304" pitchFamily="18" charset="0"/>
              </a:rPr>
              <a:t>displacement and housing instability</a:t>
            </a:r>
            <a:r>
              <a:rPr lang="en-US" sz="2000" dirty="0">
                <a:solidFill>
                  <a:srgbClr val="2C2B2B"/>
                </a:solidFill>
                <a:effectLst/>
                <a:ea typeface="Times New Roman" panose="02020603050405020304" pitchFamily="18"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marL="342900" marR="0" lvl="0" indent="-342900">
              <a:spcBef>
                <a:spcPts val="0"/>
              </a:spcBef>
              <a:spcAft>
                <a:spcPts val="525"/>
              </a:spcAft>
              <a:buFont typeface="Arial" panose="020B0604020202020204" pitchFamily="34" charset="0"/>
              <a:buChar char="•"/>
            </a:pPr>
            <a:r>
              <a:rPr lang="en-US" sz="2000" dirty="0">
                <a:solidFill>
                  <a:srgbClr val="2C2B2B"/>
                </a:solidFill>
                <a:effectLst/>
                <a:ea typeface="Times New Roman" panose="02020603050405020304" pitchFamily="18" charset="0"/>
                <a:cs typeface="Times New Roman" panose="02020603050405020304" pitchFamily="18" charset="0"/>
              </a:rPr>
              <a:t>Are Crown Heights’ </a:t>
            </a:r>
            <a:r>
              <a:rPr lang="en-US" sz="2000" dirty="0">
                <a:solidFill>
                  <a:srgbClr val="2C2B2B"/>
                </a:solidFill>
                <a:effectLst/>
                <a:highlight>
                  <a:srgbClr val="FFFF00"/>
                </a:highlight>
                <a:ea typeface="Times New Roman" panose="02020603050405020304" pitchFamily="18" charset="0"/>
                <a:cs typeface="Times New Roman" panose="02020603050405020304" pitchFamily="18" charset="0"/>
              </a:rPr>
              <a:t>Caribbean</a:t>
            </a:r>
            <a:r>
              <a:rPr lang="en-US" sz="2000" dirty="0">
                <a:solidFill>
                  <a:srgbClr val="2C2B2B"/>
                </a:solidFill>
                <a:effectLst/>
                <a:ea typeface="Times New Roman" panose="02020603050405020304" pitchFamily="18" charset="0"/>
                <a:cs typeface="Times New Roman" panose="02020603050405020304" pitchFamily="18" charset="0"/>
              </a:rPr>
              <a:t> residents experiencing </a:t>
            </a:r>
            <a:r>
              <a:rPr lang="en-US" sz="2000" u="sng" dirty="0">
                <a:solidFill>
                  <a:srgbClr val="2C2B2B"/>
                </a:solidFill>
                <a:effectLst/>
                <a:ea typeface="Times New Roman" panose="02020603050405020304" pitchFamily="18" charset="0"/>
                <a:cs typeface="Times New Roman" panose="02020603050405020304" pitchFamily="18" charset="0"/>
              </a:rPr>
              <a:t>dispossession</a:t>
            </a:r>
            <a:r>
              <a:rPr lang="en-US" sz="2000" dirty="0">
                <a:solidFill>
                  <a:srgbClr val="2C2B2B"/>
                </a:solidFill>
                <a:effectLst/>
                <a:ea typeface="Times New Roman" panose="02020603050405020304" pitchFamily="18" charset="0"/>
                <a:cs typeface="Times New Roman" panose="02020603050405020304" pitchFamily="18" charset="0"/>
              </a:rPr>
              <a:t> from their homes for the </a:t>
            </a:r>
            <a:r>
              <a:rPr lang="en-US" sz="2000" u="sng" dirty="0">
                <a:solidFill>
                  <a:srgbClr val="2C2B2B"/>
                </a:solidFill>
                <a:effectLst/>
                <a:ea typeface="Times New Roman" panose="02020603050405020304" pitchFamily="18" charset="0"/>
                <a:cs typeface="Times New Roman" panose="02020603050405020304" pitchFamily="18" charset="0"/>
              </a:rPr>
              <a:t>benefit of real estate capital and redevelopment</a:t>
            </a:r>
            <a:r>
              <a:rPr lang="en-US" sz="2000" dirty="0">
                <a:solidFill>
                  <a:srgbClr val="2C2B2B"/>
                </a:solidFill>
                <a:effectLst/>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marL="800100" lvl="1" indent="-342900">
              <a:spcAft>
                <a:spcPts val="525"/>
              </a:spcAft>
              <a:buFont typeface="Arial" panose="020B0604020202020204" pitchFamily="34" charset="0"/>
              <a:buChar char="•"/>
            </a:pPr>
            <a:r>
              <a:rPr lang="en-US" sz="2000" dirty="0">
                <a:solidFill>
                  <a:srgbClr val="2C2B2B"/>
                </a:solidFill>
                <a:effectLst/>
                <a:ea typeface="Times New Roman" panose="02020603050405020304" pitchFamily="18" charset="0"/>
                <a:cs typeface="Times New Roman" panose="02020603050405020304" pitchFamily="18" charset="0"/>
              </a:rPr>
              <a:t>If so, can it be argued that gentrification in Crown Heights is a </a:t>
            </a:r>
            <a:r>
              <a:rPr lang="en-US" sz="2000" u="sng" dirty="0">
                <a:solidFill>
                  <a:srgbClr val="2C2B2B"/>
                </a:solidFill>
                <a:effectLst/>
                <a:ea typeface="Times New Roman" panose="02020603050405020304" pitchFamily="18" charset="0"/>
                <a:cs typeface="Times New Roman" panose="02020603050405020304" pitchFamily="18" charset="0"/>
              </a:rPr>
              <a:t>continuation of patterns</a:t>
            </a:r>
            <a:r>
              <a:rPr lang="en-US" sz="2000" dirty="0">
                <a:solidFill>
                  <a:srgbClr val="2C2B2B"/>
                </a:solidFill>
                <a:effectLst/>
                <a:ea typeface="Times New Roman" panose="02020603050405020304" pitchFamily="18" charset="0"/>
                <a:cs typeface="Times New Roman" panose="02020603050405020304" pitchFamily="18" charset="0"/>
              </a:rPr>
              <a:t> of accumulation by dispossession in the U.S. context of racial capitalism?</a:t>
            </a:r>
            <a:endParaRPr lang="en-US" sz="2000" dirty="0">
              <a:effectLst/>
              <a:ea typeface="Calibri" panose="020F0502020204030204" pitchFamily="34" charset="0"/>
              <a:cs typeface="Times New Roman" panose="02020603050405020304" pitchFamily="18" charset="0"/>
            </a:endParaRPr>
          </a:p>
        </p:txBody>
      </p:sp>
      <p:sp>
        <p:nvSpPr>
          <p:cNvPr id="7" name="Arrow: Right 6">
            <a:extLst>
              <a:ext uri="{FF2B5EF4-FFF2-40B4-BE49-F238E27FC236}">
                <a16:creationId xmlns:a16="http://schemas.microsoft.com/office/drawing/2014/main" id="{286CD6F9-D4D8-492F-330D-6B722A37E0AC}"/>
              </a:ext>
            </a:extLst>
          </p:cNvPr>
          <p:cNvSpPr/>
          <p:nvPr/>
        </p:nvSpPr>
        <p:spPr>
          <a:xfrm>
            <a:off x="5080000" y="2519680"/>
            <a:ext cx="135128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164AFD5-7523-05EE-CB15-6EEBE8D696C0}"/>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Example of evolution of Erin’s Research Question</a:t>
            </a:r>
          </a:p>
        </p:txBody>
      </p:sp>
    </p:spTree>
    <p:extLst>
      <p:ext uri="{BB962C8B-B14F-4D97-AF65-F5344CB8AC3E}">
        <p14:creationId xmlns:p14="http://schemas.microsoft.com/office/powerpoint/2010/main" val="313362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34E9EA-DDF0-D6F5-42AD-5DDDC1113C6A}"/>
              </a:ext>
            </a:extLst>
          </p:cNvPr>
          <p:cNvSpPr txBox="1"/>
          <p:nvPr/>
        </p:nvSpPr>
        <p:spPr>
          <a:xfrm>
            <a:off x="643468" y="650240"/>
            <a:ext cx="5218852" cy="5526723"/>
          </a:xfrm>
          <a:prstGeom prst="rect">
            <a:avLst/>
          </a:prstGeom>
        </p:spPr>
        <p:txBody>
          <a:bodyPr vert="horz" lIns="91440" tIns="45720" rIns="91440" bIns="45720" rtlCol="0">
            <a:normAutofit/>
          </a:bodyPr>
          <a:lstStyle/>
          <a:p>
            <a:pPr marL="342900" marR="0" lvl="0" indent="-228600">
              <a:lnSpc>
                <a:spcPct val="90000"/>
              </a:lnSpc>
              <a:spcBef>
                <a:spcPts val="0"/>
              </a:spcBef>
              <a:spcAft>
                <a:spcPts val="525"/>
              </a:spcAft>
              <a:buFont typeface="Arial" panose="020B0604020202020204" pitchFamily="34" charset="0"/>
              <a:buChar char="•"/>
            </a:pPr>
            <a:r>
              <a:rPr lang="en-US" sz="2000" dirty="0">
                <a:effectLst/>
              </a:rPr>
              <a:t>In Crown Heights, what forms of (</a:t>
            </a:r>
            <a:r>
              <a:rPr lang="en-US" sz="2000" strike="sngStrike" dirty="0">
                <a:effectLst/>
                <a:highlight>
                  <a:srgbClr val="FFFF00"/>
                </a:highlight>
              </a:rPr>
              <a:t>everyday</a:t>
            </a:r>
            <a:r>
              <a:rPr lang="en-US" sz="2000" dirty="0">
                <a:effectLst/>
              </a:rPr>
              <a:t>) </a:t>
            </a:r>
            <a:r>
              <a:rPr lang="en-US" sz="2000" u="sng" dirty="0">
                <a:effectLst/>
              </a:rPr>
              <a:t>resistance</a:t>
            </a:r>
            <a:r>
              <a:rPr lang="en-US" sz="2000" dirty="0">
                <a:effectLst/>
              </a:rPr>
              <a:t> are employed by </a:t>
            </a:r>
            <a:r>
              <a:rPr lang="en-US" sz="2000" strike="sngStrike" dirty="0">
                <a:effectLst/>
                <a:highlight>
                  <a:srgbClr val="FFFF00"/>
                </a:highlight>
              </a:rPr>
              <a:t>Black</a:t>
            </a:r>
            <a:r>
              <a:rPr lang="en-US" sz="2000" dirty="0">
                <a:effectLst/>
                <a:highlight>
                  <a:srgbClr val="FFFF00"/>
                </a:highlight>
              </a:rPr>
              <a:t> West Indian and/or Black </a:t>
            </a:r>
            <a:r>
              <a:rPr lang="en-US" sz="2000" dirty="0">
                <a:effectLst/>
              </a:rPr>
              <a:t>residents to confront threats of </a:t>
            </a:r>
            <a:r>
              <a:rPr lang="en-US" sz="2000" u="sng" dirty="0">
                <a:effectLst/>
              </a:rPr>
              <a:t>displacement and housing instability</a:t>
            </a:r>
            <a:r>
              <a:rPr lang="en-US" sz="2000" dirty="0">
                <a:effectLst/>
              </a:rPr>
              <a:t>? </a:t>
            </a:r>
          </a:p>
          <a:p>
            <a:pPr marL="342900" marR="0" lvl="0" indent="-228600">
              <a:lnSpc>
                <a:spcPct val="90000"/>
              </a:lnSpc>
              <a:spcBef>
                <a:spcPts val="0"/>
              </a:spcBef>
              <a:spcAft>
                <a:spcPts val="525"/>
              </a:spcAft>
              <a:buFont typeface="Arial" panose="020B0604020202020204" pitchFamily="34" charset="0"/>
              <a:buChar char="•"/>
            </a:pPr>
            <a:r>
              <a:rPr lang="en-US" sz="2000" dirty="0">
                <a:effectLst/>
              </a:rPr>
              <a:t>Are Crown Heights’ </a:t>
            </a:r>
            <a:r>
              <a:rPr lang="en-US" sz="2000" strike="sngStrike" dirty="0">
                <a:effectLst/>
                <a:highlight>
                  <a:srgbClr val="FFFF00"/>
                </a:highlight>
              </a:rPr>
              <a:t>Black</a:t>
            </a:r>
            <a:r>
              <a:rPr lang="en-US" sz="2000" dirty="0">
                <a:effectLst/>
                <a:highlight>
                  <a:srgbClr val="FFFF00"/>
                </a:highlight>
              </a:rPr>
              <a:t> West Indian and/or Black </a:t>
            </a:r>
            <a:r>
              <a:rPr lang="en-US" sz="2000" dirty="0">
                <a:effectLst/>
              </a:rPr>
              <a:t>residents experiencing </a:t>
            </a:r>
            <a:r>
              <a:rPr lang="en-US" sz="2000" u="sng" dirty="0">
                <a:effectLst/>
              </a:rPr>
              <a:t>dispossession</a:t>
            </a:r>
            <a:r>
              <a:rPr lang="en-US" sz="2000" dirty="0">
                <a:effectLst/>
              </a:rPr>
              <a:t> from their homes for the </a:t>
            </a:r>
            <a:r>
              <a:rPr lang="en-US" sz="2000" u="sng" dirty="0">
                <a:effectLst/>
              </a:rPr>
              <a:t>benefit of real estate capital and redevelopment </a:t>
            </a:r>
            <a:r>
              <a:rPr lang="en-US" sz="2000" dirty="0">
                <a:effectLst/>
              </a:rPr>
              <a:t>?</a:t>
            </a:r>
          </a:p>
          <a:p>
            <a:pPr marL="800100" lvl="1" indent="-228600">
              <a:lnSpc>
                <a:spcPct val="90000"/>
              </a:lnSpc>
              <a:spcAft>
                <a:spcPts val="525"/>
              </a:spcAft>
              <a:buFont typeface="Arial" panose="020B0604020202020204" pitchFamily="34" charset="0"/>
              <a:buChar char="•"/>
            </a:pPr>
            <a:r>
              <a:rPr lang="en-US" sz="2000" dirty="0">
                <a:effectLst/>
              </a:rPr>
              <a:t>If so, can it be argued that gentrification in Crown Heights is a </a:t>
            </a:r>
            <a:r>
              <a:rPr lang="en-US" sz="2000" u="sng" dirty="0">
                <a:effectLst/>
              </a:rPr>
              <a:t>continuation of patterns </a:t>
            </a:r>
            <a:r>
              <a:rPr lang="en-US" sz="2000" dirty="0">
                <a:effectLst/>
              </a:rPr>
              <a:t>of accumulation by dispossession in the U.S. context of racial capitalism ?</a:t>
            </a:r>
          </a:p>
        </p:txBody>
      </p:sp>
      <p:sp>
        <p:nvSpPr>
          <p:cNvPr id="2" name="Speech Bubble: Rectangle with Corners Rounded 1">
            <a:extLst>
              <a:ext uri="{FF2B5EF4-FFF2-40B4-BE49-F238E27FC236}">
                <a16:creationId xmlns:a16="http://schemas.microsoft.com/office/drawing/2014/main" id="{91597950-CC21-C2D0-1296-6DED109F8761}"/>
              </a:ext>
            </a:extLst>
          </p:cNvPr>
          <p:cNvSpPr/>
          <p:nvPr/>
        </p:nvSpPr>
        <p:spPr>
          <a:xfrm>
            <a:off x="6329682" y="2814320"/>
            <a:ext cx="4815840" cy="1849120"/>
          </a:xfrm>
          <a:prstGeom prst="wedgeRoundRectCallout">
            <a:avLst>
              <a:gd name="adj1" fmla="val -65629"/>
              <a:gd name="adj2" fmla="val 35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Segoe UI" panose="020B0502040204020203" pitchFamily="34" charset="0"/>
              </a:rPr>
              <a:t>CK: It seems to me that this is not a question, but is the guiding framework of your project, so that you are then looking at whether/how/where it takes place among whom, and what the responses to it are.</a:t>
            </a:r>
            <a:endParaRPr lang="en-US" sz="1800" dirty="0">
              <a:effectLst/>
              <a:latin typeface="Arial" panose="020B0604020202020204" pitchFamily="34" charset="0"/>
            </a:endParaRPr>
          </a:p>
          <a:p>
            <a:pPr algn="ctr"/>
            <a:endParaRPr lang="en-US" dirty="0"/>
          </a:p>
        </p:txBody>
      </p:sp>
      <p:sp>
        <p:nvSpPr>
          <p:cNvPr id="5" name="Arrow: Curved Right 4">
            <a:extLst>
              <a:ext uri="{FF2B5EF4-FFF2-40B4-BE49-F238E27FC236}">
                <a16:creationId xmlns:a16="http://schemas.microsoft.com/office/drawing/2014/main" id="{622CE285-56F5-ECCA-151D-F53D5836F102}"/>
              </a:ext>
            </a:extLst>
          </p:cNvPr>
          <p:cNvSpPr/>
          <p:nvPr/>
        </p:nvSpPr>
        <p:spPr>
          <a:xfrm>
            <a:off x="137160" y="1889760"/>
            <a:ext cx="416560" cy="7721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urved Right 7">
            <a:extLst>
              <a:ext uri="{FF2B5EF4-FFF2-40B4-BE49-F238E27FC236}">
                <a16:creationId xmlns:a16="http://schemas.microsoft.com/office/drawing/2014/main" id="{41CCC711-638E-276E-F019-1AF692597B7A}"/>
              </a:ext>
            </a:extLst>
          </p:cNvPr>
          <p:cNvSpPr/>
          <p:nvPr/>
        </p:nvSpPr>
        <p:spPr>
          <a:xfrm rot="10800000">
            <a:off x="5952068" y="1503680"/>
            <a:ext cx="416560" cy="7721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43CDCBAE-D251-8117-E6A4-D4970A062A29}"/>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Example of evolution of Erin’s Research Question</a:t>
            </a:r>
          </a:p>
        </p:txBody>
      </p:sp>
    </p:spTree>
    <p:extLst>
      <p:ext uri="{BB962C8B-B14F-4D97-AF65-F5344CB8AC3E}">
        <p14:creationId xmlns:p14="http://schemas.microsoft.com/office/powerpoint/2010/main" val="316040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34E9EA-DDF0-D6F5-42AD-5DDDC1113C6A}"/>
              </a:ext>
            </a:extLst>
          </p:cNvPr>
          <p:cNvSpPr txBox="1"/>
          <p:nvPr/>
        </p:nvSpPr>
        <p:spPr>
          <a:xfrm>
            <a:off x="643468" y="650240"/>
            <a:ext cx="5218852" cy="5526723"/>
          </a:xfrm>
          <a:prstGeom prst="rect">
            <a:avLst/>
          </a:prstGeom>
        </p:spPr>
        <p:txBody>
          <a:bodyPr vert="horz" lIns="91440" tIns="45720" rIns="91440" bIns="45720" rtlCol="0">
            <a:normAutofit/>
          </a:bodyPr>
          <a:lstStyle/>
          <a:p>
            <a:pPr marL="342900" marR="0" lvl="0" indent="-228600">
              <a:lnSpc>
                <a:spcPct val="90000"/>
              </a:lnSpc>
              <a:spcBef>
                <a:spcPts val="0"/>
              </a:spcBef>
              <a:spcAft>
                <a:spcPts val="525"/>
              </a:spcAft>
              <a:buFont typeface="Arial" panose="020B0604020202020204" pitchFamily="34" charset="0"/>
              <a:buChar char="•"/>
            </a:pPr>
            <a:r>
              <a:rPr lang="en-US" sz="2000" dirty="0">
                <a:effectLst/>
              </a:rPr>
              <a:t>Are Crown Heights’ </a:t>
            </a:r>
            <a:r>
              <a:rPr lang="en-US" sz="2000" dirty="0">
                <a:effectLst/>
                <a:highlight>
                  <a:srgbClr val="FFFF00"/>
                </a:highlight>
              </a:rPr>
              <a:t>Black residents </a:t>
            </a:r>
            <a:r>
              <a:rPr lang="en-US" sz="2000" dirty="0">
                <a:effectLst/>
              </a:rPr>
              <a:t>experiencing </a:t>
            </a:r>
            <a:r>
              <a:rPr lang="en-US" sz="2000" u="sng" dirty="0">
                <a:effectLst/>
              </a:rPr>
              <a:t>dispossession</a:t>
            </a:r>
            <a:r>
              <a:rPr lang="en-US" sz="2000" dirty="0">
                <a:effectLst/>
              </a:rPr>
              <a:t> from their homes for the benefit of real estate capital and redevelopment?</a:t>
            </a:r>
          </a:p>
          <a:p>
            <a:pPr marL="342900" marR="0" lvl="0" indent="-228600">
              <a:lnSpc>
                <a:spcPct val="90000"/>
              </a:lnSpc>
              <a:spcBef>
                <a:spcPts val="0"/>
              </a:spcBef>
              <a:spcAft>
                <a:spcPts val="525"/>
              </a:spcAft>
              <a:buFont typeface="Arial" panose="020B0604020202020204" pitchFamily="34" charset="0"/>
              <a:buChar char="•"/>
            </a:pPr>
            <a:r>
              <a:rPr lang="en-US" sz="2000" dirty="0">
                <a:effectLst/>
              </a:rPr>
              <a:t>In Crown Heights, what forms of everyday </a:t>
            </a:r>
            <a:r>
              <a:rPr lang="en-US" sz="2000" u="sng" dirty="0">
                <a:effectLst/>
              </a:rPr>
              <a:t>resistance</a:t>
            </a:r>
            <a:r>
              <a:rPr lang="en-US" sz="2000" dirty="0">
                <a:effectLst/>
              </a:rPr>
              <a:t> are employed by </a:t>
            </a:r>
            <a:r>
              <a:rPr lang="en-US" sz="2000" dirty="0">
                <a:effectLst/>
                <a:highlight>
                  <a:srgbClr val="FFFF00"/>
                </a:highlight>
              </a:rPr>
              <a:t>Black residents </a:t>
            </a:r>
            <a:r>
              <a:rPr lang="en-US" sz="2000" dirty="0">
                <a:effectLst/>
              </a:rPr>
              <a:t>to confront threats of displacement and housing instability?</a:t>
            </a:r>
          </a:p>
        </p:txBody>
      </p:sp>
      <p:sp>
        <p:nvSpPr>
          <p:cNvPr id="4" name="Arrow: Right 3">
            <a:extLst>
              <a:ext uri="{FF2B5EF4-FFF2-40B4-BE49-F238E27FC236}">
                <a16:creationId xmlns:a16="http://schemas.microsoft.com/office/drawing/2014/main" id="{F32BA313-47CE-62F2-498A-DFF3C4C817CC}"/>
              </a:ext>
            </a:extLst>
          </p:cNvPr>
          <p:cNvSpPr/>
          <p:nvPr/>
        </p:nvSpPr>
        <p:spPr>
          <a:xfrm>
            <a:off x="5862320" y="1656080"/>
            <a:ext cx="135128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443490D-3E06-0677-A571-68F8B8B4214F}"/>
              </a:ext>
            </a:extLst>
          </p:cNvPr>
          <p:cNvSpPr txBox="1"/>
          <p:nvPr/>
        </p:nvSpPr>
        <p:spPr>
          <a:xfrm>
            <a:off x="7376160" y="602327"/>
            <a:ext cx="4568612" cy="2554545"/>
          </a:xfrm>
          <a:prstGeom prst="rect">
            <a:avLst/>
          </a:prstGeom>
          <a:noFill/>
        </p:spPr>
        <p:txBody>
          <a:bodyPr wrap="square">
            <a:spAutoFit/>
          </a:bodyPr>
          <a:lstStyle/>
          <a:p>
            <a:pPr marL="342900" indent="-342900">
              <a:buFont typeface="Arial" panose="020B0604020202020204" pitchFamily="34" charset="0"/>
              <a:buChar char="•"/>
            </a:pPr>
            <a:r>
              <a:rPr lang="en-US" sz="2000" b="1" dirty="0"/>
              <a:t>How is gentrification experienced by Crown Heights’ long-term Black homeowners?</a:t>
            </a:r>
          </a:p>
          <a:p>
            <a:pPr marL="342900" indent="-342900">
              <a:buFont typeface="Arial" panose="020B0604020202020204" pitchFamily="34" charset="0"/>
              <a:buChar char="•"/>
            </a:pPr>
            <a:r>
              <a:rPr lang="en-US" sz="2000" b="1" dirty="0"/>
              <a:t>Amidst Black dispossession, occurring in Crown Heights, how are footholds in the community maintained and do they effectively confront threats of displacement and housing instability?</a:t>
            </a:r>
          </a:p>
        </p:txBody>
      </p:sp>
      <p:sp>
        <p:nvSpPr>
          <p:cNvPr id="2" name="TextBox 1">
            <a:extLst>
              <a:ext uri="{FF2B5EF4-FFF2-40B4-BE49-F238E27FC236}">
                <a16:creationId xmlns:a16="http://schemas.microsoft.com/office/drawing/2014/main" id="{26D85E57-A9E4-2D1D-4EF5-E35ACA2A2269}"/>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Example of evolution of Erin’s Research Question</a:t>
            </a:r>
          </a:p>
        </p:txBody>
      </p:sp>
    </p:spTree>
    <p:extLst>
      <p:ext uri="{BB962C8B-B14F-4D97-AF65-F5344CB8AC3E}">
        <p14:creationId xmlns:p14="http://schemas.microsoft.com/office/powerpoint/2010/main" val="363032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43490D-3E06-0677-A571-68F8B8B4214F}"/>
              </a:ext>
            </a:extLst>
          </p:cNvPr>
          <p:cNvSpPr txBox="1"/>
          <p:nvPr/>
        </p:nvSpPr>
        <p:spPr>
          <a:xfrm>
            <a:off x="264160" y="224919"/>
            <a:ext cx="4328160" cy="2554545"/>
          </a:xfrm>
          <a:prstGeom prst="rect">
            <a:avLst/>
          </a:prstGeom>
          <a:solidFill>
            <a:srgbClr val="CCECFF"/>
          </a:solidFill>
          <a:ln w="57150">
            <a:solidFill>
              <a:schemeClr val="accent6"/>
            </a:solidFill>
          </a:ln>
        </p:spPr>
        <p:txBody>
          <a:bodyPr wrap="square">
            <a:spAutoFit/>
          </a:bodyPr>
          <a:lstStyle/>
          <a:p>
            <a:r>
              <a:rPr lang="en-US" sz="2000" b="1" dirty="0"/>
              <a:t>A good research questions needs to be:</a:t>
            </a:r>
          </a:p>
          <a:p>
            <a:pPr marL="800100" lvl="1" indent="-342900">
              <a:buFont typeface="Arial" panose="020B0604020202020204" pitchFamily="34" charset="0"/>
              <a:buChar char="•"/>
            </a:pPr>
            <a:r>
              <a:rPr lang="en-US" sz="2000" b="1" dirty="0"/>
              <a:t>Specific </a:t>
            </a:r>
          </a:p>
          <a:p>
            <a:pPr marL="800100" lvl="1" indent="-342900">
              <a:buFont typeface="Arial" panose="020B0604020202020204" pitchFamily="34" charset="0"/>
              <a:buChar char="•"/>
            </a:pPr>
            <a:r>
              <a:rPr lang="en-US" sz="2000" b="1" dirty="0"/>
              <a:t>Focused </a:t>
            </a:r>
          </a:p>
          <a:p>
            <a:pPr marL="800100" lvl="1" indent="-342900">
              <a:buFont typeface="Arial" panose="020B0604020202020204" pitchFamily="34" charset="0"/>
              <a:buChar char="•"/>
            </a:pPr>
            <a:r>
              <a:rPr lang="en-US" sz="2000" b="1" dirty="0"/>
              <a:t>Researchable</a:t>
            </a:r>
          </a:p>
          <a:p>
            <a:pPr marL="800100" lvl="1" indent="-342900">
              <a:buFont typeface="Arial" panose="020B0604020202020204" pitchFamily="34" charset="0"/>
              <a:buChar char="•"/>
            </a:pPr>
            <a:r>
              <a:rPr lang="en-US" sz="2000" b="1" dirty="0"/>
              <a:t>Complex &amp; Arguable</a:t>
            </a:r>
          </a:p>
          <a:p>
            <a:pPr marL="800100" lvl="1" indent="-342900">
              <a:buFont typeface="Arial" panose="020B0604020202020204" pitchFamily="34" charset="0"/>
              <a:buChar char="•"/>
            </a:pPr>
            <a:r>
              <a:rPr lang="en-US" sz="2000" b="1" dirty="0"/>
              <a:t>Feasible</a:t>
            </a:r>
          </a:p>
          <a:p>
            <a:pPr marL="800100" lvl="1" indent="-342900">
              <a:buFont typeface="Arial" panose="020B0604020202020204" pitchFamily="34" charset="0"/>
              <a:buChar char="•"/>
            </a:pPr>
            <a:r>
              <a:rPr lang="en-US" sz="2000" b="1" dirty="0"/>
              <a:t>Original</a:t>
            </a:r>
          </a:p>
          <a:p>
            <a:pPr marL="800100" lvl="1" indent="-342900">
              <a:buFont typeface="Arial" panose="020B0604020202020204" pitchFamily="34" charset="0"/>
              <a:buChar char="•"/>
            </a:pPr>
            <a:r>
              <a:rPr lang="en-US" sz="2000" b="1" dirty="0"/>
              <a:t>Relevant</a:t>
            </a:r>
          </a:p>
        </p:txBody>
      </p:sp>
      <p:sp>
        <p:nvSpPr>
          <p:cNvPr id="2" name="TextBox 1">
            <a:extLst>
              <a:ext uri="{FF2B5EF4-FFF2-40B4-BE49-F238E27FC236}">
                <a16:creationId xmlns:a16="http://schemas.microsoft.com/office/drawing/2014/main" id="{26D85E57-A9E4-2D1D-4EF5-E35ACA2A2269}"/>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Week 2 In-Class Activity: Developing a Research Question</a:t>
            </a:r>
          </a:p>
        </p:txBody>
      </p:sp>
      <p:sp>
        <p:nvSpPr>
          <p:cNvPr id="5" name="TextBox 4">
            <a:extLst>
              <a:ext uri="{FF2B5EF4-FFF2-40B4-BE49-F238E27FC236}">
                <a16:creationId xmlns:a16="http://schemas.microsoft.com/office/drawing/2014/main" id="{15BED7A1-D3A4-0CA9-E780-B91FB90164AD}"/>
              </a:ext>
            </a:extLst>
          </p:cNvPr>
          <p:cNvSpPr txBox="1"/>
          <p:nvPr/>
        </p:nvSpPr>
        <p:spPr>
          <a:xfrm>
            <a:off x="5171440" y="470247"/>
            <a:ext cx="5791200" cy="5016758"/>
          </a:xfrm>
          <a:prstGeom prst="rect">
            <a:avLst/>
          </a:prstGeom>
          <a:noFill/>
        </p:spPr>
        <p:txBody>
          <a:bodyPr wrap="square">
            <a:spAutoFit/>
          </a:bodyPr>
          <a:lstStyle/>
          <a:p>
            <a:r>
              <a:rPr lang="en-US" sz="2000" b="1" dirty="0"/>
              <a:t>Attempt #1: What is the median income in neighborhood ‘Y’ for people having ‘X’ level of education?</a:t>
            </a:r>
          </a:p>
          <a:p>
            <a:r>
              <a:rPr lang="en-US" sz="2000" b="1" i="1" dirty="0">
                <a:solidFill>
                  <a:srgbClr val="FF0000"/>
                </a:solidFill>
              </a:rPr>
              <a:t> &gt;&gt; </a:t>
            </a:r>
            <a:r>
              <a:rPr lang="en-US" sz="2000" i="1" dirty="0">
                <a:solidFill>
                  <a:srgbClr val="FF0000"/>
                </a:solidFill>
              </a:rPr>
              <a:t>Is this a good question? Sure, but it’s not a good research question. Why? It’s not </a:t>
            </a:r>
            <a:r>
              <a:rPr lang="en-US" sz="2000" i="1" u="sng" dirty="0">
                <a:solidFill>
                  <a:srgbClr val="FF0000"/>
                </a:solidFill>
              </a:rPr>
              <a:t>complex</a:t>
            </a:r>
            <a:r>
              <a:rPr lang="en-US" sz="2000" i="1" dirty="0">
                <a:solidFill>
                  <a:srgbClr val="FF0000"/>
                </a:solidFill>
              </a:rPr>
              <a:t> enough. This can be answered with some simple descriptive statistics. It might be useful data as part of a larger research project.</a:t>
            </a:r>
          </a:p>
          <a:p>
            <a:endParaRPr lang="en-US" sz="2000" b="1" dirty="0"/>
          </a:p>
          <a:p>
            <a:r>
              <a:rPr lang="en-US" sz="2000" b="1" dirty="0"/>
              <a:t>Attempt #2: What is the correlation between median incomes and educational levels in neighborhood ‘Y’?</a:t>
            </a:r>
          </a:p>
          <a:p>
            <a:r>
              <a:rPr lang="en-US" sz="2000" i="1" dirty="0">
                <a:solidFill>
                  <a:srgbClr val="FF0000"/>
                </a:solidFill>
              </a:rPr>
              <a:t>Again, it’s not </a:t>
            </a:r>
            <a:r>
              <a:rPr lang="en-US" sz="2000" i="1" u="sng" dirty="0">
                <a:solidFill>
                  <a:srgbClr val="FF0000"/>
                </a:solidFill>
              </a:rPr>
              <a:t>complex</a:t>
            </a:r>
            <a:r>
              <a:rPr lang="en-US" sz="2000" i="1" dirty="0">
                <a:solidFill>
                  <a:srgbClr val="FF0000"/>
                </a:solidFill>
              </a:rPr>
              <a:t> enough. This can be answered with some simple descriptive statistics. It might be useful data as part of a larger research project and maybe you are looking at gender, race and different time periods too.</a:t>
            </a:r>
            <a:endParaRPr lang="en-US" sz="2000" dirty="0"/>
          </a:p>
        </p:txBody>
      </p:sp>
    </p:spTree>
    <p:extLst>
      <p:ext uri="{BB962C8B-B14F-4D97-AF65-F5344CB8AC3E}">
        <p14:creationId xmlns:p14="http://schemas.microsoft.com/office/powerpoint/2010/main" val="6332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43490D-3E06-0677-A571-68F8B8B4214F}"/>
              </a:ext>
            </a:extLst>
          </p:cNvPr>
          <p:cNvSpPr txBox="1"/>
          <p:nvPr/>
        </p:nvSpPr>
        <p:spPr>
          <a:xfrm>
            <a:off x="264160" y="224919"/>
            <a:ext cx="4328160" cy="2554545"/>
          </a:xfrm>
          <a:prstGeom prst="rect">
            <a:avLst/>
          </a:prstGeom>
          <a:solidFill>
            <a:srgbClr val="CCECFF"/>
          </a:solidFill>
          <a:ln w="57150">
            <a:solidFill>
              <a:schemeClr val="accent6"/>
            </a:solidFill>
          </a:ln>
        </p:spPr>
        <p:txBody>
          <a:bodyPr wrap="square">
            <a:spAutoFit/>
          </a:bodyPr>
          <a:lstStyle/>
          <a:p>
            <a:r>
              <a:rPr lang="en-US" sz="2000" b="1" dirty="0"/>
              <a:t>A good research questions needs to be:</a:t>
            </a:r>
          </a:p>
          <a:p>
            <a:pPr marL="800100" lvl="1" indent="-342900">
              <a:buFont typeface="Arial" panose="020B0604020202020204" pitchFamily="34" charset="0"/>
              <a:buChar char="•"/>
            </a:pPr>
            <a:r>
              <a:rPr lang="en-US" sz="2000" b="1" dirty="0"/>
              <a:t>Specific </a:t>
            </a:r>
          </a:p>
          <a:p>
            <a:pPr marL="800100" lvl="1" indent="-342900">
              <a:buFont typeface="Arial" panose="020B0604020202020204" pitchFamily="34" charset="0"/>
              <a:buChar char="•"/>
            </a:pPr>
            <a:r>
              <a:rPr lang="en-US" sz="2000" b="1" dirty="0"/>
              <a:t>Focused </a:t>
            </a:r>
          </a:p>
          <a:p>
            <a:pPr marL="800100" lvl="1" indent="-342900">
              <a:buFont typeface="Arial" panose="020B0604020202020204" pitchFamily="34" charset="0"/>
              <a:buChar char="•"/>
            </a:pPr>
            <a:r>
              <a:rPr lang="en-US" sz="2000" b="1" dirty="0"/>
              <a:t>Researchable</a:t>
            </a:r>
          </a:p>
          <a:p>
            <a:pPr marL="800100" lvl="1" indent="-342900">
              <a:buFont typeface="Arial" panose="020B0604020202020204" pitchFamily="34" charset="0"/>
              <a:buChar char="•"/>
            </a:pPr>
            <a:r>
              <a:rPr lang="en-US" sz="2000" b="1" dirty="0"/>
              <a:t>Complex &amp; Arguable</a:t>
            </a:r>
          </a:p>
          <a:p>
            <a:pPr marL="800100" lvl="1" indent="-342900">
              <a:buFont typeface="Arial" panose="020B0604020202020204" pitchFamily="34" charset="0"/>
              <a:buChar char="•"/>
            </a:pPr>
            <a:r>
              <a:rPr lang="en-US" sz="2000" b="1" dirty="0"/>
              <a:t>Feasible</a:t>
            </a:r>
          </a:p>
          <a:p>
            <a:pPr marL="800100" lvl="1" indent="-342900">
              <a:buFont typeface="Arial" panose="020B0604020202020204" pitchFamily="34" charset="0"/>
              <a:buChar char="•"/>
            </a:pPr>
            <a:r>
              <a:rPr lang="en-US" sz="2000" b="1" dirty="0"/>
              <a:t>Original</a:t>
            </a:r>
          </a:p>
          <a:p>
            <a:pPr marL="800100" lvl="1" indent="-342900">
              <a:buFont typeface="Arial" panose="020B0604020202020204" pitchFamily="34" charset="0"/>
              <a:buChar char="•"/>
            </a:pPr>
            <a:r>
              <a:rPr lang="en-US" sz="2000" b="1" dirty="0"/>
              <a:t>Relevant</a:t>
            </a:r>
          </a:p>
        </p:txBody>
      </p:sp>
      <p:sp>
        <p:nvSpPr>
          <p:cNvPr id="2" name="TextBox 1">
            <a:extLst>
              <a:ext uri="{FF2B5EF4-FFF2-40B4-BE49-F238E27FC236}">
                <a16:creationId xmlns:a16="http://schemas.microsoft.com/office/drawing/2014/main" id="{26D85E57-A9E4-2D1D-4EF5-E35ACA2A2269}"/>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Week 2 In-Class Activity: Developing a Research Question</a:t>
            </a:r>
          </a:p>
        </p:txBody>
      </p:sp>
      <p:sp>
        <p:nvSpPr>
          <p:cNvPr id="5" name="TextBox 4">
            <a:extLst>
              <a:ext uri="{FF2B5EF4-FFF2-40B4-BE49-F238E27FC236}">
                <a16:creationId xmlns:a16="http://schemas.microsoft.com/office/drawing/2014/main" id="{15BED7A1-D3A4-0CA9-E780-B91FB90164AD}"/>
              </a:ext>
            </a:extLst>
          </p:cNvPr>
          <p:cNvSpPr txBox="1"/>
          <p:nvPr/>
        </p:nvSpPr>
        <p:spPr>
          <a:xfrm>
            <a:off x="416560" y="3017154"/>
            <a:ext cx="10982960" cy="707886"/>
          </a:xfrm>
          <a:prstGeom prst="rect">
            <a:avLst/>
          </a:prstGeom>
          <a:noFill/>
        </p:spPr>
        <p:txBody>
          <a:bodyPr wrap="square">
            <a:spAutoFit/>
          </a:bodyPr>
          <a:lstStyle/>
          <a:p>
            <a:r>
              <a:rPr lang="en-US" sz="2000" b="1" dirty="0"/>
              <a:t>Attempt #3: What are the </a:t>
            </a:r>
            <a:r>
              <a:rPr lang="en-US" sz="2000" b="1" u="sng" dirty="0"/>
              <a:t>health outcomes </a:t>
            </a:r>
            <a:r>
              <a:rPr lang="en-US" sz="2000" b="1" dirty="0"/>
              <a:t>for </a:t>
            </a:r>
            <a:r>
              <a:rPr lang="en-US" sz="2000" b="1" u="sng" dirty="0"/>
              <a:t>people</a:t>
            </a:r>
            <a:r>
              <a:rPr lang="en-US" sz="2000" b="1" dirty="0"/>
              <a:t> </a:t>
            </a:r>
            <a:r>
              <a:rPr lang="en-US" sz="2000" b="1" u="sng" dirty="0"/>
              <a:t>living near </a:t>
            </a:r>
            <a:r>
              <a:rPr lang="en-US" sz="2000" b="1" dirty="0"/>
              <a:t>food app distribution centers?</a:t>
            </a:r>
          </a:p>
          <a:p>
            <a:r>
              <a:rPr lang="en-US" sz="2000" b="1" i="1" dirty="0">
                <a:solidFill>
                  <a:srgbClr val="FF0000"/>
                </a:solidFill>
              </a:rPr>
              <a:t> </a:t>
            </a:r>
            <a:endParaRPr lang="en-US" sz="2000" dirty="0"/>
          </a:p>
        </p:txBody>
      </p:sp>
      <p:sp>
        <p:nvSpPr>
          <p:cNvPr id="4" name="TextBox 3">
            <a:extLst>
              <a:ext uri="{FF2B5EF4-FFF2-40B4-BE49-F238E27FC236}">
                <a16:creationId xmlns:a16="http://schemas.microsoft.com/office/drawing/2014/main" id="{599D3432-F376-2213-13C3-FB8F4F3CD2F6}"/>
              </a:ext>
            </a:extLst>
          </p:cNvPr>
          <p:cNvSpPr txBox="1"/>
          <p:nvPr/>
        </p:nvSpPr>
        <p:spPr>
          <a:xfrm>
            <a:off x="5303520" y="301862"/>
            <a:ext cx="6096000" cy="2585323"/>
          </a:xfrm>
          <a:prstGeom prst="rect">
            <a:avLst/>
          </a:prstGeom>
          <a:noFill/>
        </p:spPr>
        <p:txBody>
          <a:bodyPr wrap="square">
            <a:spAutoFit/>
          </a:bodyPr>
          <a:lstStyle/>
          <a:p>
            <a:r>
              <a:rPr lang="en-US" sz="1800" i="1" dirty="0"/>
              <a:t>Let’s start with some topics to help us develop a question.</a:t>
            </a:r>
          </a:p>
          <a:p>
            <a:pPr marL="285750" indent="-285750">
              <a:buFont typeface="Arial" panose="020B0604020202020204" pitchFamily="34" charset="0"/>
              <a:buChar char="•"/>
            </a:pPr>
            <a:r>
              <a:rPr lang="en-US" i="1" dirty="0"/>
              <a:t>Race</a:t>
            </a:r>
          </a:p>
          <a:p>
            <a:pPr marL="285750" indent="-285750">
              <a:buFont typeface="Arial" panose="020B0604020202020204" pitchFamily="34" charset="0"/>
              <a:buChar char="•"/>
            </a:pPr>
            <a:r>
              <a:rPr lang="en-US" sz="1800" i="1" dirty="0"/>
              <a:t>Climate Change</a:t>
            </a:r>
          </a:p>
          <a:p>
            <a:pPr marL="285750" indent="-285750">
              <a:buFont typeface="Arial" panose="020B0604020202020204" pitchFamily="34" charset="0"/>
              <a:buChar char="•"/>
            </a:pPr>
            <a:r>
              <a:rPr lang="en-US" i="1" dirty="0"/>
              <a:t>Asthma (health)</a:t>
            </a:r>
          </a:p>
          <a:p>
            <a:pPr marL="285750" indent="-285750">
              <a:buFont typeface="Arial" panose="020B0604020202020204" pitchFamily="34" charset="0"/>
              <a:buChar char="•"/>
            </a:pPr>
            <a:r>
              <a:rPr lang="en-US" sz="1800" i="1" dirty="0"/>
              <a:t>Poverty</a:t>
            </a:r>
          </a:p>
          <a:p>
            <a:r>
              <a:rPr lang="en-US" i="1" dirty="0"/>
              <a:t>Let’s say we have an interest in environmental racism and want to understand more about food app distribution centers (like Fresh Direct) and the pollution their truck depots have on nearby neighborhoods.</a:t>
            </a:r>
          </a:p>
        </p:txBody>
      </p:sp>
      <p:cxnSp>
        <p:nvCxnSpPr>
          <p:cNvPr id="8" name="Straight Arrow Connector 7">
            <a:extLst>
              <a:ext uri="{FF2B5EF4-FFF2-40B4-BE49-F238E27FC236}">
                <a16:creationId xmlns:a16="http://schemas.microsoft.com/office/drawing/2014/main" id="{9101E768-8C09-83B9-B6DF-9937904D07D6}"/>
              </a:ext>
            </a:extLst>
          </p:cNvPr>
          <p:cNvCxnSpPr/>
          <p:nvPr/>
        </p:nvCxnSpPr>
        <p:spPr>
          <a:xfrm>
            <a:off x="4043680" y="3429000"/>
            <a:ext cx="0" cy="54181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D2B40F02-DEF9-2F91-9B66-0708B1E3FEB2}"/>
              </a:ext>
            </a:extLst>
          </p:cNvPr>
          <p:cNvSpPr txBox="1"/>
          <p:nvPr/>
        </p:nvSpPr>
        <p:spPr>
          <a:xfrm>
            <a:off x="3241040" y="3952220"/>
            <a:ext cx="1889760" cy="1754326"/>
          </a:xfrm>
          <a:prstGeom prst="rect">
            <a:avLst/>
          </a:prstGeom>
          <a:noFill/>
        </p:spPr>
        <p:txBody>
          <a:bodyPr wrap="square">
            <a:spAutoFit/>
          </a:bodyPr>
          <a:lstStyle/>
          <a:p>
            <a:r>
              <a:rPr lang="en-US" sz="1800" i="1" dirty="0"/>
              <a:t>We would need to operationalize health outcomes in some way so we can measure them</a:t>
            </a:r>
            <a:endParaRPr lang="en-US" dirty="0"/>
          </a:p>
        </p:txBody>
      </p:sp>
      <p:cxnSp>
        <p:nvCxnSpPr>
          <p:cNvPr id="11" name="Straight Arrow Connector 10">
            <a:extLst>
              <a:ext uri="{FF2B5EF4-FFF2-40B4-BE49-F238E27FC236}">
                <a16:creationId xmlns:a16="http://schemas.microsoft.com/office/drawing/2014/main" id="{AE66C7CE-30E2-89B3-32C7-8272FCE8FDD8}"/>
              </a:ext>
            </a:extLst>
          </p:cNvPr>
          <p:cNvCxnSpPr/>
          <p:nvPr/>
        </p:nvCxnSpPr>
        <p:spPr>
          <a:xfrm>
            <a:off x="5770880" y="3371097"/>
            <a:ext cx="0" cy="54181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BF3EE6DF-E7EA-FE72-F2FC-8DA4175FE259}"/>
              </a:ext>
            </a:extLst>
          </p:cNvPr>
          <p:cNvSpPr txBox="1"/>
          <p:nvPr/>
        </p:nvSpPr>
        <p:spPr>
          <a:xfrm>
            <a:off x="5171442" y="3912913"/>
            <a:ext cx="1889760" cy="1200329"/>
          </a:xfrm>
          <a:prstGeom prst="rect">
            <a:avLst/>
          </a:prstGeom>
          <a:noFill/>
        </p:spPr>
        <p:txBody>
          <a:bodyPr wrap="square">
            <a:spAutoFit/>
          </a:bodyPr>
          <a:lstStyle/>
          <a:p>
            <a:r>
              <a:rPr lang="en-US" sz="1800" i="1" dirty="0"/>
              <a:t>We take a critical approach and don’t ignore race in our analysis</a:t>
            </a:r>
            <a:endParaRPr lang="en-US" dirty="0"/>
          </a:p>
        </p:txBody>
      </p:sp>
      <p:cxnSp>
        <p:nvCxnSpPr>
          <p:cNvPr id="13" name="Straight Arrow Connector 12">
            <a:extLst>
              <a:ext uri="{FF2B5EF4-FFF2-40B4-BE49-F238E27FC236}">
                <a16:creationId xmlns:a16="http://schemas.microsoft.com/office/drawing/2014/main" id="{4E2A0D17-B4EC-F3FA-38FC-C2914497F937}"/>
              </a:ext>
            </a:extLst>
          </p:cNvPr>
          <p:cNvCxnSpPr>
            <a:cxnSpLocks/>
          </p:cNvCxnSpPr>
          <p:nvPr/>
        </p:nvCxnSpPr>
        <p:spPr>
          <a:xfrm>
            <a:off x="6969760" y="3371097"/>
            <a:ext cx="751840" cy="54181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9E4254CE-CF83-DF17-3A12-1921D46EEC08}"/>
              </a:ext>
            </a:extLst>
          </p:cNvPr>
          <p:cNvSpPr txBox="1"/>
          <p:nvPr/>
        </p:nvSpPr>
        <p:spPr>
          <a:xfrm>
            <a:off x="7315200" y="3855009"/>
            <a:ext cx="3261360" cy="2031325"/>
          </a:xfrm>
          <a:prstGeom prst="rect">
            <a:avLst/>
          </a:prstGeom>
          <a:noFill/>
        </p:spPr>
        <p:txBody>
          <a:bodyPr wrap="square">
            <a:spAutoFit/>
          </a:bodyPr>
          <a:lstStyle/>
          <a:p>
            <a:r>
              <a:rPr lang="en-US" sz="1800" i="1" dirty="0"/>
              <a:t>Where are we collecting our data? Maybe we do a comparison case study between different neighborhoods with similar criteria. We might need a control group or look at pre and post evaluation.</a:t>
            </a:r>
            <a:endParaRPr lang="en-US" dirty="0"/>
          </a:p>
        </p:txBody>
      </p:sp>
      <p:sp>
        <p:nvSpPr>
          <p:cNvPr id="17" name="TextBox 16">
            <a:extLst>
              <a:ext uri="{FF2B5EF4-FFF2-40B4-BE49-F238E27FC236}">
                <a16:creationId xmlns:a16="http://schemas.microsoft.com/office/drawing/2014/main" id="{BC617B60-DEE4-0CF2-4F4F-F7E2F6B386EC}"/>
              </a:ext>
            </a:extLst>
          </p:cNvPr>
          <p:cNvSpPr txBox="1"/>
          <p:nvPr/>
        </p:nvSpPr>
        <p:spPr>
          <a:xfrm>
            <a:off x="643469" y="5763871"/>
            <a:ext cx="6096000" cy="369332"/>
          </a:xfrm>
          <a:prstGeom prst="rect">
            <a:avLst/>
          </a:prstGeom>
          <a:noFill/>
        </p:spPr>
        <p:txBody>
          <a:bodyPr wrap="square">
            <a:spAutoFit/>
          </a:bodyPr>
          <a:lstStyle/>
          <a:p>
            <a:r>
              <a:rPr lang="en-US" sz="1800" b="1" i="1" dirty="0"/>
              <a:t>Can we improve this with more specifics?</a:t>
            </a:r>
          </a:p>
        </p:txBody>
      </p:sp>
    </p:spTree>
    <p:extLst>
      <p:ext uri="{BB962C8B-B14F-4D97-AF65-F5344CB8AC3E}">
        <p14:creationId xmlns:p14="http://schemas.microsoft.com/office/powerpoint/2010/main" val="113793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43490D-3E06-0677-A571-68F8B8B4214F}"/>
              </a:ext>
            </a:extLst>
          </p:cNvPr>
          <p:cNvSpPr txBox="1"/>
          <p:nvPr/>
        </p:nvSpPr>
        <p:spPr>
          <a:xfrm>
            <a:off x="264160" y="224919"/>
            <a:ext cx="4328160" cy="2554545"/>
          </a:xfrm>
          <a:prstGeom prst="rect">
            <a:avLst/>
          </a:prstGeom>
          <a:solidFill>
            <a:srgbClr val="CCECFF"/>
          </a:solidFill>
          <a:ln w="57150">
            <a:solidFill>
              <a:schemeClr val="accent6"/>
            </a:solidFill>
          </a:ln>
        </p:spPr>
        <p:txBody>
          <a:bodyPr wrap="square">
            <a:spAutoFit/>
          </a:bodyPr>
          <a:lstStyle/>
          <a:p>
            <a:r>
              <a:rPr lang="en-US" sz="2000" b="1" dirty="0"/>
              <a:t>A good research questions needs to be:</a:t>
            </a:r>
          </a:p>
          <a:p>
            <a:pPr marL="800100" lvl="1" indent="-342900">
              <a:buFont typeface="Arial" panose="020B0604020202020204" pitchFamily="34" charset="0"/>
              <a:buChar char="•"/>
            </a:pPr>
            <a:r>
              <a:rPr lang="en-US" sz="2000" b="1" dirty="0"/>
              <a:t>Specific </a:t>
            </a:r>
          </a:p>
          <a:p>
            <a:pPr marL="800100" lvl="1" indent="-342900">
              <a:buFont typeface="Arial" panose="020B0604020202020204" pitchFamily="34" charset="0"/>
              <a:buChar char="•"/>
            </a:pPr>
            <a:r>
              <a:rPr lang="en-US" sz="2000" b="1" dirty="0"/>
              <a:t>Focused </a:t>
            </a:r>
          </a:p>
          <a:p>
            <a:pPr marL="800100" lvl="1" indent="-342900">
              <a:buFont typeface="Arial" panose="020B0604020202020204" pitchFamily="34" charset="0"/>
              <a:buChar char="•"/>
            </a:pPr>
            <a:r>
              <a:rPr lang="en-US" sz="2000" b="1" dirty="0"/>
              <a:t>Researchable</a:t>
            </a:r>
          </a:p>
          <a:p>
            <a:pPr marL="800100" lvl="1" indent="-342900">
              <a:buFont typeface="Arial" panose="020B0604020202020204" pitchFamily="34" charset="0"/>
              <a:buChar char="•"/>
            </a:pPr>
            <a:r>
              <a:rPr lang="en-US" sz="2000" b="1" dirty="0"/>
              <a:t>Complex &amp; Arguable</a:t>
            </a:r>
          </a:p>
          <a:p>
            <a:pPr marL="800100" lvl="1" indent="-342900">
              <a:buFont typeface="Arial" panose="020B0604020202020204" pitchFamily="34" charset="0"/>
              <a:buChar char="•"/>
            </a:pPr>
            <a:r>
              <a:rPr lang="en-US" sz="2000" b="1" dirty="0"/>
              <a:t>Feasible</a:t>
            </a:r>
          </a:p>
          <a:p>
            <a:pPr marL="800100" lvl="1" indent="-342900">
              <a:buFont typeface="Arial" panose="020B0604020202020204" pitchFamily="34" charset="0"/>
              <a:buChar char="•"/>
            </a:pPr>
            <a:r>
              <a:rPr lang="en-US" sz="2000" b="1" dirty="0"/>
              <a:t>Original</a:t>
            </a:r>
          </a:p>
          <a:p>
            <a:pPr marL="800100" lvl="1" indent="-342900">
              <a:buFont typeface="Arial" panose="020B0604020202020204" pitchFamily="34" charset="0"/>
              <a:buChar char="•"/>
            </a:pPr>
            <a:r>
              <a:rPr lang="en-US" sz="2000" b="1" dirty="0"/>
              <a:t>Relevant</a:t>
            </a:r>
          </a:p>
        </p:txBody>
      </p:sp>
      <p:sp>
        <p:nvSpPr>
          <p:cNvPr id="2" name="TextBox 1">
            <a:extLst>
              <a:ext uri="{FF2B5EF4-FFF2-40B4-BE49-F238E27FC236}">
                <a16:creationId xmlns:a16="http://schemas.microsoft.com/office/drawing/2014/main" id="{26D85E57-A9E4-2D1D-4EF5-E35ACA2A2269}"/>
              </a:ext>
            </a:extLst>
          </p:cNvPr>
          <p:cNvSpPr txBox="1"/>
          <p:nvPr/>
        </p:nvSpPr>
        <p:spPr>
          <a:xfrm>
            <a:off x="643469" y="6136410"/>
            <a:ext cx="8649071" cy="523220"/>
          </a:xfrm>
          <a:prstGeom prst="rect">
            <a:avLst/>
          </a:prstGeom>
          <a:noFill/>
        </p:spPr>
        <p:txBody>
          <a:bodyPr wrap="square" rtlCol="0">
            <a:spAutoFit/>
          </a:bodyPr>
          <a:lstStyle/>
          <a:p>
            <a:r>
              <a:rPr lang="en-US" sz="2800" b="1" dirty="0">
                <a:solidFill>
                  <a:schemeClr val="accent2"/>
                </a:solidFill>
              </a:rPr>
              <a:t>Week 2 In-Class Activity: Developing a Research Question</a:t>
            </a:r>
          </a:p>
        </p:txBody>
      </p:sp>
      <p:sp>
        <p:nvSpPr>
          <p:cNvPr id="5" name="TextBox 4">
            <a:extLst>
              <a:ext uri="{FF2B5EF4-FFF2-40B4-BE49-F238E27FC236}">
                <a16:creationId xmlns:a16="http://schemas.microsoft.com/office/drawing/2014/main" id="{15BED7A1-D3A4-0CA9-E780-B91FB90164AD}"/>
              </a:ext>
            </a:extLst>
          </p:cNvPr>
          <p:cNvSpPr txBox="1"/>
          <p:nvPr/>
        </p:nvSpPr>
        <p:spPr>
          <a:xfrm>
            <a:off x="416560" y="3017154"/>
            <a:ext cx="10982960" cy="1015663"/>
          </a:xfrm>
          <a:prstGeom prst="rect">
            <a:avLst/>
          </a:prstGeom>
          <a:noFill/>
        </p:spPr>
        <p:txBody>
          <a:bodyPr wrap="square">
            <a:spAutoFit/>
          </a:bodyPr>
          <a:lstStyle/>
          <a:p>
            <a:r>
              <a:rPr lang="en-US" sz="2000" b="1" dirty="0"/>
              <a:t>Attempt #5: What impact does living in proximity to food delivery truck depots have </a:t>
            </a:r>
            <a:r>
              <a:rPr lang="en-US" sz="2000" b="1"/>
              <a:t>on the respiratory </a:t>
            </a:r>
            <a:r>
              <a:rPr lang="en-US" sz="2000" b="1" dirty="0"/>
              <a:t>health of </a:t>
            </a:r>
            <a:r>
              <a:rPr lang="en-US" sz="2000" b="1"/>
              <a:t>children aged 5-12? </a:t>
            </a:r>
            <a:endParaRPr lang="en-US" sz="2000" b="1" dirty="0"/>
          </a:p>
          <a:p>
            <a:r>
              <a:rPr lang="en-US" sz="2000" b="1" i="1" dirty="0">
                <a:solidFill>
                  <a:srgbClr val="FF0000"/>
                </a:solidFill>
              </a:rPr>
              <a:t> </a:t>
            </a:r>
            <a:endParaRPr lang="en-US" sz="2000" dirty="0"/>
          </a:p>
        </p:txBody>
      </p:sp>
      <p:sp>
        <p:nvSpPr>
          <p:cNvPr id="4" name="TextBox 3">
            <a:extLst>
              <a:ext uri="{FF2B5EF4-FFF2-40B4-BE49-F238E27FC236}">
                <a16:creationId xmlns:a16="http://schemas.microsoft.com/office/drawing/2014/main" id="{599D3432-F376-2213-13C3-FB8F4F3CD2F6}"/>
              </a:ext>
            </a:extLst>
          </p:cNvPr>
          <p:cNvSpPr txBox="1"/>
          <p:nvPr/>
        </p:nvSpPr>
        <p:spPr>
          <a:xfrm>
            <a:off x="5303520" y="301862"/>
            <a:ext cx="6096000" cy="2585323"/>
          </a:xfrm>
          <a:prstGeom prst="rect">
            <a:avLst/>
          </a:prstGeom>
          <a:noFill/>
        </p:spPr>
        <p:txBody>
          <a:bodyPr wrap="square">
            <a:spAutoFit/>
          </a:bodyPr>
          <a:lstStyle/>
          <a:p>
            <a:r>
              <a:rPr lang="en-US" sz="1800" i="1" dirty="0"/>
              <a:t>Let’s start with some topics to help us develop a question.</a:t>
            </a:r>
          </a:p>
          <a:p>
            <a:pPr marL="285750" indent="-285750">
              <a:buFont typeface="Arial" panose="020B0604020202020204" pitchFamily="34" charset="0"/>
              <a:buChar char="•"/>
            </a:pPr>
            <a:r>
              <a:rPr lang="en-US" i="1" dirty="0"/>
              <a:t>Race</a:t>
            </a:r>
          </a:p>
          <a:p>
            <a:pPr marL="285750" indent="-285750">
              <a:buFont typeface="Arial" panose="020B0604020202020204" pitchFamily="34" charset="0"/>
              <a:buChar char="•"/>
            </a:pPr>
            <a:r>
              <a:rPr lang="en-US" sz="1800" i="1" dirty="0"/>
              <a:t>Climate Change</a:t>
            </a:r>
          </a:p>
          <a:p>
            <a:pPr marL="285750" indent="-285750">
              <a:buFont typeface="Arial" panose="020B0604020202020204" pitchFamily="34" charset="0"/>
              <a:buChar char="•"/>
            </a:pPr>
            <a:r>
              <a:rPr lang="en-US" i="1" dirty="0"/>
              <a:t>Asthma (health)</a:t>
            </a:r>
          </a:p>
          <a:p>
            <a:pPr marL="285750" indent="-285750">
              <a:buFont typeface="Arial" panose="020B0604020202020204" pitchFamily="34" charset="0"/>
              <a:buChar char="•"/>
            </a:pPr>
            <a:r>
              <a:rPr lang="en-US" sz="1800" i="1" dirty="0"/>
              <a:t>Poverty</a:t>
            </a:r>
          </a:p>
          <a:p>
            <a:r>
              <a:rPr lang="en-US" i="1" dirty="0"/>
              <a:t>Let’s say we have an interest in environmental racism and want to understand more about food app distribution centers (like Fresh Direct) and the pollution their truck depots have on nearby neighborhoods.</a:t>
            </a:r>
          </a:p>
        </p:txBody>
      </p:sp>
      <p:sp>
        <p:nvSpPr>
          <p:cNvPr id="17" name="TextBox 16">
            <a:extLst>
              <a:ext uri="{FF2B5EF4-FFF2-40B4-BE49-F238E27FC236}">
                <a16:creationId xmlns:a16="http://schemas.microsoft.com/office/drawing/2014/main" id="{BC617B60-DEE4-0CF2-4F4F-F7E2F6B386EC}"/>
              </a:ext>
            </a:extLst>
          </p:cNvPr>
          <p:cNvSpPr txBox="1"/>
          <p:nvPr/>
        </p:nvSpPr>
        <p:spPr>
          <a:xfrm>
            <a:off x="643469" y="5763871"/>
            <a:ext cx="6096000" cy="369332"/>
          </a:xfrm>
          <a:prstGeom prst="rect">
            <a:avLst/>
          </a:prstGeom>
          <a:noFill/>
        </p:spPr>
        <p:txBody>
          <a:bodyPr wrap="square">
            <a:spAutoFit/>
          </a:bodyPr>
          <a:lstStyle/>
          <a:p>
            <a:r>
              <a:rPr lang="en-US" sz="1800" b="1" i="1" dirty="0"/>
              <a:t>Can we improve this with more specifics?</a:t>
            </a:r>
          </a:p>
        </p:txBody>
      </p:sp>
    </p:spTree>
    <p:extLst>
      <p:ext uri="{BB962C8B-B14F-4D97-AF65-F5344CB8AC3E}">
        <p14:creationId xmlns:p14="http://schemas.microsoft.com/office/powerpoint/2010/main" val="118885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1277</Words>
  <Application>Microsoft Office PowerPoint</Application>
  <PresentationFormat>Widescreen</PresentationFormat>
  <Paragraphs>96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Segoe UI</vt:lpstr>
      <vt:lpstr>Office Theme</vt:lpstr>
      <vt:lpstr>How to ask a good research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Elizabeth Lilli</dc:creator>
  <cp:lastModifiedBy>Erin Elizabeth Lilli</cp:lastModifiedBy>
  <cp:revision>9</cp:revision>
  <dcterms:created xsi:type="dcterms:W3CDTF">2022-09-06T23:52:44Z</dcterms:created>
  <dcterms:modified xsi:type="dcterms:W3CDTF">2022-09-15T00:45:21Z</dcterms:modified>
</cp:coreProperties>
</file>